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63" r:id="rId4"/>
  </p:sldMasterIdLst>
  <p:notesMasterIdLst>
    <p:notesMasterId r:id="rId50"/>
  </p:notesMasterIdLst>
  <p:handoutMasterIdLst>
    <p:handoutMasterId r:id="rId51"/>
  </p:handoutMasterIdLst>
  <p:sldIdLst>
    <p:sldId id="504" r:id="rId5"/>
    <p:sldId id="695" r:id="rId6"/>
    <p:sldId id="506" r:id="rId7"/>
    <p:sldId id="671" r:id="rId8"/>
    <p:sldId id="696" r:id="rId9"/>
    <p:sldId id="641" r:id="rId10"/>
    <p:sldId id="698" r:id="rId11"/>
    <p:sldId id="673" r:id="rId12"/>
    <p:sldId id="699" r:id="rId13"/>
    <p:sldId id="697" r:id="rId14"/>
    <p:sldId id="674" r:id="rId15"/>
    <p:sldId id="260" r:id="rId16"/>
    <p:sldId id="676" r:id="rId17"/>
    <p:sldId id="675" r:id="rId18"/>
    <p:sldId id="677" r:id="rId19"/>
    <p:sldId id="678" r:id="rId20"/>
    <p:sldId id="679" r:id="rId21"/>
    <p:sldId id="680" r:id="rId22"/>
    <p:sldId id="691" r:id="rId23"/>
    <p:sldId id="681" r:id="rId24"/>
    <p:sldId id="700" r:id="rId25"/>
    <p:sldId id="683" r:id="rId26"/>
    <p:sldId id="684" r:id="rId27"/>
    <p:sldId id="685" r:id="rId28"/>
    <p:sldId id="686" r:id="rId29"/>
    <p:sldId id="687" r:id="rId30"/>
    <p:sldId id="688" r:id="rId31"/>
    <p:sldId id="701" r:id="rId32"/>
    <p:sldId id="690" r:id="rId33"/>
    <p:sldId id="380" r:id="rId34"/>
    <p:sldId id="394" r:id="rId35"/>
    <p:sldId id="398" r:id="rId36"/>
    <p:sldId id="382" r:id="rId37"/>
    <p:sldId id="383" r:id="rId38"/>
    <p:sldId id="384" r:id="rId39"/>
    <p:sldId id="399" r:id="rId40"/>
    <p:sldId id="386" r:id="rId41"/>
    <p:sldId id="401" r:id="rId42"/>
    <p:sldId id="388" r:id="rId43"/>
    <p:sldId id="395" r:id="rId44"/>
    <p:sldId id="396" r:id="rId45"/>
    <p:sldId id="389" r:id="rId46"/>
    <p:sldId id="693" r:id="rId47"/>
    <p:sldId id="400" r:id="rId48"/>
    <p:sldId id="694" r:id="rId4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GHC/DGHP)" initials="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91CE88-7405-8A34-0010-169CA64CD850}" name="Rossow, John (CDC/DDPHSIS/CGH/DGHP)" initials="RJ(" userId="S::mwi4@cdc.gov::f624bd00-984b-4499-bcbe-e695391cce31" providerId="AD"/>
  <p188:author id="{677E6A8E-C9A6-07BD-E1D8-448ECDAFF898}" name="Gallagher, Darby (CDC/GHC/DGHP)" initials="GD(" userId="S::zss9@cdc.gov::a845a694-00ae-430c-a73d-6baae6728f31" providerId="AD"/>
  <p188:author id="{B692A5F4-97DE-BB51-F96B-B9FECA0E4692}" name="Guerra, Marta (CDC/DDPHSIS/CGH/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0000FF"/>
    <a:srgbClr val="DCE7F0"/>
    <a:srgbClr val="00FFFF"/>
    <a:srgbClr val="005808"/>
    <a:srgbClr val="87E187"/>
    <a:srgbClr val="66FF66"/>
    <a:srgbClr val="00820C"/>
    <a:srgbClr val="CC0000"/>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32" autoAdjust="0"/>
    <p:restoredTop sz="59169" autoAdjust="0"/>
  </p:normalViewPr>
  <p:slideViewPr>
    <p:cSldViewPr snapToGrid="0">
      <p:cViewPr varScale="1">
        <p:scale>
          <a:sx n="32" d="100"/>
          <a:sy n="32" d="100"/>
        </p:scale>
        <p:origin x="1832" y="256"/>
      </p:cViewPr>
      <p:guideLst>
        <p:guide orient="horz" pos="816"/>
        <p:guide pos="12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latin typeface="Arial" charset="0"/>
                <a:ea typeface="Arial" charset="0"/>
                <a:cs typeface="Arial" charset="0"/>
              </a:defRPr>
            </a:pPr>
            <a:r>
              <a:rPr lang="en-US" sz="2000" b="1" i="0" baseline="0">
                <a:effectLst/>
              </a:rPr>
              <a:t>Casos notificados de diarrea por semana,</a:t>
            </a:r>
            <a:endParaRPr lang="en-US" sz="2000" b="1">
              <a:effectLst/>
            </a:endParaRPr>
          </a:p>
          <a:p>
            <a:pPr>
              <a:defRPr>
                <a:latin typeface="Arial" charset="0"/>
                <a:ea typeface="Arial" charset="0"/>
                <a:cs typeface="Arial" charset="0"/>
              </a:defRPr>
            </a:pPr>
            <a:r>
              <a:rPr lang="en-US" sz="2000" b="1" i="0" baseline="0">
                <a:effectLst/>
              </a:rPr>
              <a:t>Botsuana, 2015</a:t>
            </a:r>
            <a:endParaRPr lang="en-US" sz="2000" b="1">
              <a:effectLst/>
            </a:endParaRPr>
          </a:p>
        </c:rich>
      </c:tx>
      <c:layout>
        <c:manualLayout>
          <c:xMode val="edge"/>
          <c:yMode val="edge"/>
          <c:x val="0.2117286958961615"/>
          <c:y val="0"/>
        </c:manualLayout>
      </c:layout>
      <c:overlay val="0"/>
    </c:title>
    <c:autoTitleDeleted val="0"/>
    <c:plotArea>
      <c:layout>
        <c:manualLayout>
          <c:layoutTarget val="inner"/>
          <c:xMode val="edge"/>
          <c:yMode val="edge"/>
          <c:x val="0.118132625959326"/>
          <c:y val="0.10386805030689346"/>
          <c:w val="0.83729370078740162"/>
          <c:h val="0.73326617143937844"/>
        </c:manualLayout>
      </c:layout>
      <c:barChart>
        <c:barDir val="col"/>
        <c:grouping val="clustered"/>
        <c:varyColors val="0"/>
        <c:ser>
          <c:idx val="2"/>
          <c:order val="2"/>
          <c:tx>
            <c:v>Casos</c:v>
          </c:tx>
          <c:spPr>
            <a:ln>
              <a:solidFill>
                <a:schemeClr val="tx1"/>
              </a:solidFill>
            </a:ln>
          </c:spPr>
          <c:invertIfNegative val="0"/>
          <c:val>
            <c:numRef>
              <c:f>National!$K$61:$K$112</c:f>
              <c:numCache>
                <c:formatCode>General</c:formatCode>
                <c:ptCount val="52"/>
                <c:pt idx="0">
                  <c:v>214</c:v>
                </c:pt>
                <c:pt idx="1">
                  <c:v>290</c:v>
                </c:pt>
                <c:pt idx="2">
                  <c:v>275</c:v>
                </c:pt>
                <c:pt idx="3">
                  <c:v>321</c:v>
                </c:pt>
                <c:pt idx="4">
                  <c:v>263</c:v>
                </c:pt>
                <c:pt idx="5">
                  <c:v>275</c:v>
                </c:pt>
                <c:pt idx="6">
                  <c:v>231</c:v>
                </c:pt>
                <c:pt idx="7">
                  <c:v>231</c:v>
                </c:pt>
                <c:pt idx="8">
                  <c:v>210</c:v>
                </c:pt>
                <c:pt idx="9">
                  <c:v>174</c:v>
                </c:pt>
                <c:pt idx="10">
                  <c:v>186</c:v>
                </c:pt>
                <c:pt idx="11">
                  <c:v>164</c:v>
                </c:pt>
                <c:pt idx="12">
                  <c:v>190</c:v>
                </c:pt>
                <c:pt idx="13">
                  <c:v>137</c:v>
                </c:pt>
                <c:pt idx="14">
                  <c:v>180</c:v>
                </c:pt>
                <c:pt idx="15">
                  <c:v>155</c:v>
                </c:pt>
                <c:pt idx="16">
                  <c:v>122</c:v>
                </c:pt>
                <c:pt idx="17">
                  <c:v>157</c:v>
                </c:pt>
                <c:pt idx="18">
                  <c:v>210</c:v>
                </c:pt>
                <c:pt idx="19">
                  <c:v>216</c:v>
                </c:pt>
                <c:pt idx="20">
                  <c:v>174</c:v>
                </c:pt>
                <c:pt idx="21">
                  <c:v>162</c:v>
                </c:pt>
                <c:pt idx="22">
                  <c:v>151</c:v>
                </c:pt>
                <c:pt idx="23">
                  <c:v>130</c:v>
                </c:pt>
                <c:pt idx="24">
                  <c:v>140</c:v>
                </c:pt>
                <c:pt idx="25">
                  <c:v>112</c:v>
                </c:pt>
                <c:pt idx="26">
                  <c:v>128</c:v>
                </c:pt>
                <c:pt idx="27">
                  <c:v>101</c:v>
                </c:pt>
                <c:pt idx="28">
                  <c:v>100</c:v>
                </c:pt>
                <c:pt idx="29">
                  <c:v>144</c:v>
                </c:pt>
                <c:pt idx="30">
                  <c:v>131</c:v>
                </c:pt>
                <c:pt idx="31">
                  <c:v>210</c:v>
                </c:pt>
                <c:pt idx="32">
                  <c:v>323</c:v>
                </c:pt>
                <c:pt idx="33">
                  <c:v>441</c:v>
                </c:pt>
                <c:pt idx="34">
                  <c:v>403</c:v>
                </c:pt>
                <c:pt idx="35">
                  <c:v>271</c:v>
                </c:pt>
                <c:pt idx="36">
                  <c:v>282</c:v>
                </c:pt>
                <c:pt idx="37">
                  <c:v>243</c:v>
                </c:pt>
                <c:pt idx="38">
                  <c:v>196</c:v>
                </c:pt>
                <c:pt idx="39">
                  <c:v>198</c:v>
                </c:pt>
                <c:pt idx="40">
                  <c:v>243</c:v>
                </c:pt>
                <c:pt idx="41">
                  <c:v>249</c:v>
                </c:pt>
                <c:pt idx="42">
                  <c:v>210</c:v>
                </c:pt>
                <c:pt idx="43">
                  <c:v>161</c:v>
                </c:pt>
                <c:pt idx="44">
                  <c:v>149</c:v>
                </c:pt>
                <c:pt idx="45">
                  <c:v>252</c:v>
                </c:pt>
                <c:pt idx="46">
                  <c:v>0</c:v>
                </c:pt>
                <c:pt idx="47">
                  <c:v>0</c:v>
                </c:pt>
                <c:pt idx="48">
                  <c:v>0</c:v>
                </c:pt>
                <c:pt idx="49">
                  <c:v>0</c:v>
                </c:pt>
                <c:pt idx="50">
                  <c:v>0</c:v>
                </c:pt>
                <c:pt idx="51">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CB03-489E-AB8F-B83803DCCC35}"/>
            </c:ext>
          </c:extLst>
        </c:ser>
        <c:dLbls>
          <c:showLegendKey val="0"/>
          <c:showVal val="0"/>
          <c:showCatName val="0"/>
          <c:showSerName val="0"/>
          <c:showPercent val="0"/>
          <c:showBubbleSize val="0"/>
        </c:dLbls>
        <c:gapWidth val="0"/>
        <c:axId val="104646912"/>
        <c:axId val="104649088"/>
      </c:barChart>
      <c:lineChart>
        <c:grouping val="standard"/>
        <c:varyColors val="0"/>
        <c:ser>
          <c:idx val="0"/>
          <c:order val="0"/>
          <c:tx>
            <c:strRef>
              <c:f>National!$I$60</c:f>
              <c:strCache>
                <c:ptCount val="1"/>
                <c:pt idx="0">
                  <c:v>Alerta</c:v>
                </c:pt>
              </c:strCache>
            </c:strRef>
          </c:tx>
          <c:marker>
            <c:symbol val="none"/>
          </c:marker>
          <c:val>
            <c:numRef>
              <c:f>National!$I$61:$I$112</c:f>
              <c:numCache>
                <c:formatCode>General</c:formatCode>
                <c:ptCount val="52"/>
                <c:pt idx="0">
                  <c:v>380</c:v>
                </c:pt>
                <c:pt idx="1">
                  <c:v>498</c:v>
                </c:pt>
                <c:pt idx="2">
                  <c:v>469</c:v>
                </c:pt>
                <c:pt idx="3">
                  <c:v>526</c:v>
                </c:pt>
                <c:pt idx="4">
                  <c:v>575</c:v>
                </c:pt>
                <c:pt idx="5">
                  <c:v>506</c:v>
                </c:pt>
                <c:pt idx="6">
                  <c:v>482</c:v>
                </c:pt>
                <c:pt idx="7">
                  <c:v>532</c:v>
                </c:pt>
                <c:pt idx="8">
                  <c:v>483</c:v>
                </c:pt>
                <c:pt idx="9">
                  <c:v>482</c:v>
                </c:pt>
                <c:pt idx="10">
                  <c:v>492</c:v>
                </c:pt>
                <c:pt idx="11">
                  <c:v>482</c:v>
                </c:pt>
                <c:pt idx="12">
                  <c:v>412</c:v>
                </c:pt>
                <c:pt idx="13">
                  <c:v>388</c:v>
                </c:pt>
                <c:pt idx="14">
                  <c:v>395</c:v>
                </c:pt>
                <c:pt idx="15">
                  <c:v>387</c:v>
                </c:pt>
                <c:pt idx="16">
                  <c:v>325</c:v>
                </c:pt>
                <c:pt idx="17">
                  <c:v>306</c:v>
                </c:pt>
                <c:pt idx="18">
                  <c:v>390</c:v>
                </c:pt>
                <c:pt idx="19">
                  <c:v>334</c:v>
                </c:pt>
                <c:pt idx="20">
                  <c:v>327</c:v>
                </c:pt>
                <c:pt idx="21">
                  <c:v>309</c:v>
                </c:pt>
                <c:pt idx="22">
                  <c:v>275</c:v>
                </c:pt>
                <c:pt idx="23">
                  <c:v>256</c:v>
                </c:pt>
                <c:pt idx="24">
                  <c:v>295</c:v>
                </c:pt>
                <c:pt idx="25">
                  <c:v>343</c:v>
                </c:pt>
                <c:pt idx="26">
                  <c:v>176</c:v>
                </c:pt>
                <c:pt idx="27">
                  <c:v>232</c:v>
                </c:pt>
                <c:pt idx="28">
                  <c:v>201</c:v>
                </c:pt>
                <c:pt idx="29">
                  <c:v>291</c:v>
                </c:pt>
                <c:pt idx="30">
                  <c:v>379</c:v>
                </c:pt>
                <c:pt idx="31">
                  <c:v>587</c:v>
                </c:pt>
                <c:pt idx="32">
                  <c:v>661</c:v>
                </c:pt>
                <c:pt idx="33">
                  <c:v>650</c:v>
                </c:pt>
                <c:pt idx="34">
                  <c:v>697</c:v>
                </c:pt>
                <c:pt idx="35">
                  <c:v>694</c:v>
                </c:pt>
                <c:pt idx="36">
                  <c:v>731</c:v>
                </c:pt>
                <c:pt idx="37">
                  <c:v>692</c:v>
                </c:pt>
                <c:pt idx="38">
                  <c:v>366</c:v>
                </c:pt>
                <c:pt idx="39">
                  <c:v>382</c:v>
                </c:pt>
                <c:pt idx="40">
                  <c:v>472</c:v>
                </c:pt>
                <c:pt idx="41">
                  <c:v>417</c:v>
                </c:pt>
                <c:pt idx="42">
                  <c:v>321</c:v>
                </c:pt>
                <c:pt idx="43">
                  <c:v>335</c:v>
                </c:pt>
                <c:pt idx="44">
                  <c:v>360</c:v>
                </c:pt>
                <c:pt idx="45">
                  <c:v>450</c:v>
                </c:pt>
                <c:pt idx="46">
                  <c:v>387</c:v>
                </c:pt>
                <c:pt idx="47">
                  <c:v>290</c:v>
                </c:pt>
                <c:pt idx="48">
                  <c:v>255</c:v>
                </c:pt>
                <c:pt idx="49">
                  <c:v>296</c:v>
                </c:pt>
                <c:pt idx="50">
                  <c:v>300</c:v>
                </c:pt>
                <c:pt idx="51">
                  <c:v>277</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CB03-489E-AB8F-B83803DCCC35}"/>
            </c:ext>
          </c:extLst>
        </c:ser>
        <c:ser>
          <c:idx val="1"/>
          <c:order val="1"/>
          <c:tx>
            <c:strRef>
              <c:f>National!$J$60</c:f>
              <c:strCache>
                <c:ptCount val="1"/>
                <c:pt idx="0">
                  <c:v>Acción</c:v>
                </c:pt>
              </c:strCache>
            </c:strRef>
          </c:tx>
          <c:marker>
            <c:symbol val="none"/>
          </c:marker>
          <c:val>
            <c:numRef>
              <c:f>National!$J$61:$J$112</c:f>
              <c:numCache>
                <c:formatCode>General</c:formatCode>
                <c:ptCount val="52"/>
                <c:pt idx="0">
                  <c:v>523.94560207947643</c:v>
                </c:pt>
                <c:pt idx="1">
                  <c:v>633.60449023688761</c:v>
                </c:pt>
                <c:pt idx="2">
                  <c:v>607.45588912735798</c:v>
                </c:pt>
                <c:pt idx="3">
                  <c:v>713.8650544506072</c:v>
                </c:pt>
                <c:pt idx="4">
                  <c:v>694.0787858002717</c:v>
                </c:pt>
                <c:pt idx="5">
                  <c:v>638.0232334210466</c:v>
                </c:pt>
                <c:pt idx="6">
                  <c:v>641.17051555144951</c:v>
                </c:pt>
                <c:pt idx="7">
                  <c:v>648.62206895357497</c:v>
                </c:pt>
                <c:pt idx="8">
                  <c:v>555.11242463615577</c:v>
                </c:pt>
                <c:pt idx="9">
                  <c:v>598.5027637977704</c:v>
                </c:pt>
                <c:pt idx="10">
                  <c:v>657.52863404375057</c:v>
                </c:pt>
                <c:pt idx="11">
                  <c:v>624.53420958322033</c:v>
                </c:pt>
                <c:pt idx="12">
                  <c:v>592.56468994444424</c:v>
                </c:pt>
                <c:pt idx="13">
                  <c:v>515.73729845055379</c:v>
                </c:pt>
                <c:pt idx="14">
                  <c:v>448.84343837927332</c:v>
                </c:pt>
                <c:pt idx="15">
                  <c:v>492.80548080572242</c:v>
                </c:pt>
                <c:pt idx="16">
                  <c:v>391.39563125582953</c:v>
                </c:pt>
                <c:pt idx="17">
                  <c:v>413.44916064298963</c:v>
                </c:pt>
                <c:pt idx="18">
                  <c:v>549.66989480996051</c:v>
                </c:pt>
                <c:pt idx="19">
                  <c:v>560.87840095229149</c:v>
                </c:pt>
                <c:pt idx="20">
                  <c:v>482.92453762904449</c:v>
                </c:pt>
                <c:pt idx="21">
                  <c:v>418.20832774049188</c:v>
                </c:pt>
                <c:pt idx="22">
                  <c:v>341.71285377301251</c:v>
                </c:pt>
                <c:pt idx="23">
                  <c:v>404.87815251294768</c:v>
                </c:pt>
                <c:pt idx="24">
                  <c:v>367.43626824226862</c:v>
                </c:pt>
                <c:pt idx="25">
                  <c:v>469.07418595183378</c:v>
                </c:pt>
                <c:pt idx="26">
                  <c:v>619.14313956633134</c:v>
                </c:pt>
                <c:pt idx="27">
                  <c:v>694.696997678966</c:v>
                </c:pt>
                <c:pt idx="28">
                  <c:v>532.62475296431967</c:v>
                </c:pt>
                <c:pt idx="29">
                  <c:v>669.6548667473354</c:v>
                </c:pt>
                <c:pt idx="30">
                  <c:v>621.42975383099542</c:v>
                </c:pt>
                <c:pt idx="31">
                  <c:v>716.93526201085592</c:v>
                </c:pt>
                <c:pt idx="32">
                  <c:v>942.61220499349838</c:v>
                </c:pt>
                <c:pt idx="33">
                  <c:v>1542.1832962838091</c:v>
                </c:pt>
                <c:pt idx="34">
                  <c:v>1396.3547439100421</c:v>
                </c:pt>
                <c:pt idx="35">
                  <c:v>1027.875800951243</c:v>
                </c:pt>
                <c:pt idx="36">
                  <c:v>1087.4367510832469</c:v>
                </c:pt>
                <c:pt idx="37">
                  <c:v>914.88004812371253</c:v>
                </c:pt>
                <c:pt idx="38">
                  <c:v>695.77179280536052</c:v>
                </c:pt>
                <c:pt idx="39">
                  <c:v>577.61333364592826</c:v>
                </c:pt>
                <c:pt idx="40">
                  <c:v>624.90588226444754</c:v>
                </c:pt>
                <c:pt idx="41">
                  <c:v>536.38829177083562</c:v>
                </c:pt>
                <c:pt idx="42">
                  <c:v>434.84750671460728</c:v>
                </c:pt>
                <c:pt idx="43">
                  <c:v>505.0674855054973</c:v>
                </c:pt>
                <c:pt idx="44">
                  <c:v>413.45166803654229</c:v>
                </c:pt>
                <c:pt idx="45">
                  <c:v>511.29810923368348</c:v>
                </c:pt>
                <c:pt idx="46">
                  <c:v>528.20832918409337</c:v>
                </c:pt>
                <c:pt idx="47">
                  <c:v>427.43826487374201</c:v>
                </c:pt>
                <c:pt idx="48">
                  <c:v>347.10535550939261</c:v>
                </c:pt>
                <c:pt idx="49">
                  <c:v>374.33485708949303</c:v>
                </c:pt>
                <c:pt idx="50">
                  <c:v>420.77533054102372</c:v>
                </c:pt>
                <c:pt idx="51">
                  <c:v>444.84799394873681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CB03-489E-AB8F-B83803DCCC35}"/>
            </c:ext>
          </c:extLst>
        </c:ser>
        <c:dLbls>
          <c:showLegendKey val="0"/>
          <c:showVal val="0"/>
          <c:showCatName val="0"/>
          <c:showSerName val="0"/>
          <c:showPercent val="0"/>
          <c:showBubbleSize val="0"/>
        </c:dLbls>
        <c:marker val="1"/>
        <c:smooth val="0"/>
        <c:axId val="104646912"/>
        <c:axId val="104649088"/>
      </c:lineChart>
      <c:catAx>
        <c:axId val="104646912"/>
        <c:scaling>
          <c:orientation val="minMax"/>
        </c:scaling>
        <c:delete val="0"/>
        <c:axPos val="b"/>
        <c:title>
          <c:tx>
            <c:rich>
              <a:bodyPr/>
              <a:lstStyle/>
              <a:p>
                <a:pPr>
                  <a:defRPr/>
                </a:pPr>
                <a:r>
                  <a:rPr lang="en-US" sz="1800" b="0" baseline="0">
                    <a:latin typeface="Arial" panose="020B0604020202020204" pitchFamily="34" charset="0"/>
                    <a:cs typeface="Arial" panose="020B0604020202020204" pitchFamily="34" charset="0"/>
                  </a:rPr>
                  <a:t>Semana </a:t>
                </a:r>
                <a:r>
                  <a:rPr lang="en-US" sz="1800" b="0">
                    <a:latin typeface="Arial" panose="020B0604020202020204" pitchFamily="34" charset="0"/>
                    <a:cs typeface="Arial" panose="020B0604020202020204" pitchFamily="34" charset="0"/>
                  </a:rPr>
                  <a:t>epidemiológica</a:t>
                </a:r>
              </a:p>
            </c:rich>
          </c:tx>
          <c:overlay val="0"/>
        </c:title>
        <c:majorTickMark val="out"/>
        <c:minorTickMark val="none"/>
        <c:tickLblPos val="nextTo"/>
        <c:txPr>
          <a:bodyPr/>
          <a:lstStyle/>
          <a:p>
            <a:pPr>
              <a:defRPr sz="1400" baseline="0">
                <a:latin typeface="Arial" panose="020B0604020202020204" pitchFamily="34" charset="0"/>
              </a:defRPr>
            </a:pPr>
            <a:endParaRPr lang="en-US"/>
          </a:p>
        </c:txPr>
        <c:crossAx val="104649088"/>
        <c:crosses val="autoZero"/>
        <c:auto val="1"/>
        <c:lblAlgn val="ctr"/>
        <c:lblOffset val="100"/>
        <c:tickLblSkip val="2"/>
        <c:noMultiLvlLbl val="0"/>
      </c:catAx>
      <c:valAx>
        <c:axId val="104649088"/>
        <c:scaling>
          <c:orientation val="minMax"/>
        </c:scaling>
        <c:delete val="0"/>
        <c:axPos val="l"/>
        <c:majorGridlines>
          <c:spPr>
            <a:ln>
              <a:noFill/>
            </a:ln>
          </c:spPr>
        </c:majorGridlines>
        <c:title>
          <c:tx>
            <c:rich>
              <a:bodyPr rot="-5400000" vert="horz"/>
              <a:lstStyle/>
              <a:p>
                <a:pPr>
                  <a:defRPr/>
                </a:pPr>
                <a:r>
                  <a:rPr lang="en-US" sz="1800" b="0">
                    <a:latin typeface="Arial" panose="020B0604020202020204" pitchFamily="34" charset="0"/>
                    <a:cs typeface="Arial" panose="020B0604020202020204" pitchFamily="34" charset="0"/>
                  </a:rPr>
                  <a:t>Nº </a:t>
                </a:r>
                <a:r>
                  <a:rPr lang="en-US" sz="1800" b="0" baseline="0">
                    <a:latin typeface="Arial" panose="020B0604020202020204" pitchFamily="34" charset="0"/>
                    <a:cs typeface="Arial" panose="020B0604020202020204" pitchFamily="34" charset="0"/>
                  </a:rPr>
                  <a:t>de casos</a:t>
                </a:r>
                <a:endParaRPr lang="en-US" sz="1800" b="0">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txPr>
          <a:bodyPr/>
          <a:lstStyle/>
          <a:p>
            <a:pPr>
              <a:defRPr sz="1400" baseline="0">
                <a:latin typeface="Arial" panose="020B0604020202020204" pitchFamily="34" charset="0"/>
              </a:defRPr>
            </a:pPr>
            <a:endParaRPr lang="en-US"/>
          </a:p>
        </c:txPr>
        <c:crossAx val="104646912"/>
        <c:crosses val="autoZero"/>
        <c:crossBetween val="between"/>
      </c:valAx>
    </c:plotArea>
    <c:plotVisOnly val="1"/>
    <c:dispBlanksAs val="gap"/>
    <c:showDLblsOverMax val="0"/>
  </c:chart>
  <c:spPr>
    <a:ln>
      <a:noFill/>
    </a:ln>
    <a:scene3d>
      <a:camera prst="orthographicFront"/>
      <a:lightRig rig="threePt" dir="t"/>
    </a:scene3d>
    <a:sp3d>
      <a:bevelT/>
    </a:sp3d>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v>2014</c:v>
          </c:tx>
          <c:spPr>
            <a:ln w="19050">
              <a:solidFill>
                <a:srgbClr val="909C9C"/>
              </a:solidFill>
            </a:ln>
          </c:spPr>
          <c:marker>
            <c:symbol val="none"/>
          </c:marker>
          <c:val>
            <c:numRef>
              <c:f>'Case by week'!$U$9:$AI$9</c:f>
              <c:numCache>
                <c:formatCode>General</c:formatCode>
                <c:ptCount val="15"/>
                <c:pt idx="0">
                  <c:v>15</c:v>
                </c:pt>
                <c:pt idx="1">
                  <c:v>20</c:v>
                </c:pt>
                <c:pt idx="2">
                  <c:v>16</c:v>
                </c:pt>
                <c:pt idx="3">
                  <c:v>23</c:v>
                </c:pt>
                <c:pt idx="4">
                  <c:v>18</c:v>
                </c:pt>
                <c:pt idx="5">
                  <c:v>22</c:v>
                </c:pt>
                <c:pt idx="6">
                  <c:v>26</c:v>
                </c:pt>
                <c:pt idx="7">
                  <c:v>30</c:v>
                </c:pt>
                <c:pt idx="8">
                  <c:v>45</c:v>
                </c:pt>
                <c:pt idx="9">
                  <c:v>47</c:v>
                </c:pt>
                <c:pt idx="10">
                  <c:v>46</c:v>
                </c:pt>
                <c:pt idx="11">
                  <c:v>45</c:v>
                </c:pt>
                <c:pt idx="12">
                  <c:v>43</c:v>
                </c:pt>
                <c:pt idx="13">
                  <c:v>40</c:v>
                </c:pt>
                <c:pt idx="14">
                  <c:v>35</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6B96-4F10-8EB5-D566DD289A99}"/>
            </c:ext>
          </c:extLst>
        </c:ser>
        <c:ser>
          <c:idx val="1"/>
          <c:order val="1"/>
          <c:tx>
            <c:v>2015</c:v>
          </c:tx>
          <c:spPr>
            <a:ln w="19050">
              <a:solidFill>
                <a:srgbClr val="909C9C"/>
              </a:solidFill>
              <a:prstDash val="sysDash"/>
            </a:ln>
          </c:spPr>
          <c:marker>
            <c:symbol val="none"/>
          </c:marker>
          <c:val>
            <c:numRef>
              <c:f>'Case by week'!$U$10:$AI$10</c:f>
              <c:numCache>
                <c:formatCode>General</c:formatCode>
                <c:ptCount val="15"/>
                <c:pt idx="0">
                  <c:v>21</c:v>
                </c:pt>
                <c:pt idx="1">
                  <c:v>18</c:v>
                </c:pt>
                <c:pt idx="2">
                  <c:v>17</c:v>
                </c:pt>
                <c:pt idx="3">
                  <c:v>20</c:v>
                </c:pt>
                <c:pt idx="4">
                  <c:v>21</c:v>
                </c:pt>
                <c:pt idx="5">
                  <c:v>20</c:v>
                </c:pt>
                <c:pt idx="6">
                  <c:v>29</c:v>
                </c:pt>
                <c:pt idx="7">
                  <c:v>32</c:v>
                </c:pt>
                <c:pt idx="8">
                  <c:v>40</c:v>
                </c:pt>
                <c:pt idx="9">
                  <c:v>46</c:v>
                </c:pt>
                <c:pt idx="10">
                  <c:v>50</c:v>
                </c:pt>
                <c:pt idx="11">
                  <c:v>52</c:v>
                </c:pt>
                <c:pt idx="12">
                  <c:v>47</c:v>
                </c:pt>
                <c:pt idx="13">
                  <c:v>46</c:v>
                </c:pt>
                <c:pt idx="14">
                  <c:v>40</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6B96-4F10-8EB5-D566DD289A99}"/>
            </c:ext>
          </c:extLst>
        </c:ser>
        <c:ser>
          <c:idx val="2"/>
          <c:order val="2"/>
          <c:tx>
            <c:v>2016</c:v>
          </c:tx>
          <c:spPr>
            <a:ln w="19050">
              <a:solidFill>
                <a:srgbClr val="909C9C"/>
              </a:solidFill>
              <a:prstDash val="lgDash"/>
            </a:ln>
          </c:spPr>
          <c:marker>
            <c:symbol val="none"/>
          </c:marker>
          <c:val>
            <c:numRef>
              <c:f>'Case by week'!$U$11:$AI$11</c:f>
              <c:numCache>
                <c:formatCode>General</c:formatCode>
                <c:ptCount val="15"/>
                <c:pt idx="0">
                  <c:v>17</c:v>
                </c:pt>
                <c:pt idx="1">
                  <c:v>19</c:v>
                </c:pt>
                <c:pt idx="2">
                  <c:v>20</c:v>
                </c:pt>
                <c:pt idx="3">
                  <c:v>21</c:v>
                </c:pt>
                <c:pt idx="4">
                  <c:v>24</c:v>
                </c:pt>
                <c:pt idx="5">
                  <c:v>19</c:v>
                </c:pt>
                <c:pt idx="6">
                  <c:v>25</c:v>
                </c:pt>
                <c:pt idx="7">
                  <c:v>35</c:v>
                </c:pt>
                <c:pt idx="8">
                  <c:v>50</c:v>
                </c:pt>
                <c:pt idx="9">
                  <c:v>45</c:v>
                </c:pt>
                <c:pt idx="10">
                  <c:v>43</c:v>
                </c:pt>
                <c:pt idx="11">
                  <c:v>48</c:v>
                </c:pt>
                <c:pt idx="12">
                  <c:v>42</c:v>
                </c:pt>
                <c:pt idx="13">
                  <c:v>38</c:v>
                </c:pt>
                <c:pt idx="14">
                  <c:v>30</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6B96-4F10-8EB5-D566DD289A99}"/>
            </c:ext>
          </c:extLst>
        </c:ser>
        <c:ser>
          <c:idx val="3"/>
          <c:order val="3"/>
          <c:tx>
            <c:v>2017</c:v>
          </c:tx>
          <c:spPr>
            <a:ln w="38100">
              <a:solidFill>
                <a:srgbClr val="0065A4"/>
              </a:solidFill>
            </a:ln>
          </c:spPr>
          <c:marker>
            <c:symbol val="none"/>
          </c:marker>
          <c:val>
            <c:numRef>
              <c:f>'Case by week'!$U$12:$AI$12</c:f>
              <c:numCache>
                <c:formatCode>General</c:formatCode>
                <c:ptCount val="15"/>
                <c:pt idx="0">
                  <c:v>16</c:v>
                </c:pt>
                <c:pt idx="1">
                  <c:v>18</c:v>
                </c:pt>
                <c:pt idx="2">
                  <c:v>14</c:v>
                </c:pt>
                <c:pt idx="3">
                  <c:v>18</c:v>
                </c:pt>
                <c:pt idx="4">
                  <c:v>15</c:v>
                </c:pt>
                <c:pt idx="5">
                  <c:v>16</c:v>
                </c:pt>
                <c:pt idx="6">
                  <c:v>31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6B96-4F10-8EB5-D566DD289A99}"/>
            </c:ext>
          </c:extLst>
        </c:ser>
        <c:dLbls>
          <c:showLegendKey val="0"/>
          <c:showVal val="0"/>
          <c:showCatName val="0"/>
          <c:showSerName val="0"/>
          <c:showPercent val="0"/>
          <c:showBubbleSize val="0"/>
        </c:dLbls>
        <c:smooth val="0"/>
        <c:axId val="133169152"/>
        <c:axId val="133170688"/>
      </c:lineChart>
      <c:catAx>
        <c:axId val="133169152"/>
        <c:scaling>
          <c:orientation val="minMax"/>
        </c:scaling>
        <c:delete val="0"/>
        <c:axPos val="b"/>
        <c:majorTickMark val="out"/>
        <c:minorTickMark val="none"/>
        <c:tickLblPos val="nextTo"/>
        <c:spPr>
          <a:ln>
            <a:solidFill>
              <a:srgbClr val="000000"/>
            </a:solidFill>
          </a:ln>
        </c:spPr>
        <c:txPr>
          <a:bodyPr/>
          <a:lstStyle/>
          <a:p>
            <a:pPr>
              <a:defRPr sz="1600" baseline="0">
                <a:latin typeface="Arial" panose="020B0604020202020204" pitchFamily="34" charset="0"/>
                <a:cs typeface="Arial" panose="020B0604020202020204" pitchFamily="34" charset="0"/>
              </a:defRPr>
            </a:pPr>
            <a:endParaRPr lang="en-US"/>
          </a:p>
        </c:txPr>
        <c:crossAx val="133170688"/>
        <c:crosses val="autoZero"/>
        <c:auto val="1"/>
        <c:lblAlgn val="ctr"/>
        <c:lblOffset val="100"/>
        <c:noMultiLvlLbl val="0"/>
      </c:catAx>
      <c:valAx>
        <c:axId val="133170688"/>
        <c:scaling>
          <c:orientation val="minMax"/>
        </c:scaling>
        <c:delete val="0"/>
        <c:axPos val="l"/>
        <c:numFmt formatCode="General" sourceLinked="1"/>
        <c:majorTickMark val="out"/>
        <c:minorTickMark val="none"/>
        <c:tickLblPos val="nextTo"/>
        <c:spPr>
          <a:ln>
            <a:solidFill>
              <a:srgbClr val="000000"/>
            </a:solidFill>
          </a:ln>
        </c:spPr>
        <c:txPr>
          <a:bodyPr/>
          <a:lstStyle/>
          <a:p>
            <a:pPr>
              <a:defRPr sz="1600" baseline="0">
                <a:latin typeface="Arial" panose="020B0604020202020204" pitchFamily="34" charset="0"/>
                <a:cs typeface="Arial" panose="020B0604020202020204" pitchFamily="34" charset="0"/>
              </a:defRPr>
            </a:pPr>
            <a:endParaRPr lang="en-US"/>
          </a:p>
        </c:txPr>
        <c:crossAx val="133169152"/>
        <c:crosses val="autoZero"/>
        <c:crossBetween val="between"/>
      </c:valAx>
    </c:plotArea>
    <c:legend>
      <c:legendPos val="r"/>
      <c:overlay val="0"/>
      <c:txPr>
        <a:bodyPr/>
        <a:lstStyle/>
        <a:p>
          <a:pPr>
            <a:defRPr sz="1600" baseline="0">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2014</c:v>
          </c:tx>
          <c:spPr>
            <a:ln w="19050"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en-US"/>
              </a:p>
            </c:txPr>
            <c:dLblPos val="ct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'Case by week'!$U$9:$AI$9</c:f>
              <c:numCache>
                <c:formatCode>General</c:formatCode>
                <c:ptCount val="15"/>
                <c:pt idx="0">
                  <c:v>15</c:v>
                </c:pt>
                <c:pt idx="1">
                  <c:v>20</c:v>
                </c:pt>
                <c:pt idx="2">
                  <c:v>16</c:v>
                </c:pt>
                <c:pt idx="3">
                  <c:v>23</c:v>
                </c:pt>
                <c:pt idx="4">
                  <c:v>18</c:v>
                </c:pt>
                <c:pt idx="5">
                  <c:v>22</c:v>
                </c:pt>
                <c:pt idx="6">
                  <c:v>26</c:v>
                </c:pt>
                <c:pt idx="7">
                  <c:v>30</c:v>
                </c:pt>
                <c:pt idx="8">
                  <c:v>45</c:v>
                </c:pt>
                <c:pt idx="9">
                  <c:v>47</c:v>
                </c:pt>
                <c:pt idx="10">
                  <c:v>46</c:v>
                </c:pt>
                <c:pt idx="11">
                  <c:v>45</c:v>
                </c:pt>
                <c:pt idx="12">
                  <c:v>43</c:v>
                </c:pt>
                <c:pt idx="13">
                  <c:v>40</c:v>
                </c:pt>
                <c:pt idx="14">
                  <c:v>35</c:v>
                </c:pt>
              </c:numCache>
            </c:numRef>
          </c:val>
          <c:smooth val="0"/>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0-BAB9-4B47-8491-FFB24D902EC5}"/>
            </c:ext>
          </c:extLst>
        </c:ser>
        <c:ser>
          <c:idx val="1"/>
          <c:order val="1"/>
          <c:tx>
            <c:v>2015</c:v>
          </c:tx>
          <c:spPr>
            <a:ln w="19050" cap="rnd" cmpd="sng" algn="ctr">
              <a:solidFill>
                <a:schemeClr val="accent2">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en-US"/>
              </a:p>
            </c:txPr>
            <c:dLblPos val="ct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'Case by week'!$U$10:$AI$10</c:f>
              <c:numCache>
                <c:formatCode>General</c:formatCode>
                <c:ptCount val="15"/>
                <c:pt idx="0">
                  <c:v>21</c:v>
                </c:pt>
                <c:pt idx="1">
                  <c:v>18</c:v>
                </c:pt>
                <c:pt idx="2">
                  <c:v>17</c:v>
                </c:pt>
                <c:pt idx="3">
                  <c:v>20</c:v>
                </c:pt>
                <c:pt idx="4">
                  <c:v>21</c:v>
                </c:pt>
                <c:pt idx="5">
                  <c:v>20</c:v>
                </c:pt>
                <c:pt idx="6">
                  <c:v>29</c:v>
                </c:pt>
                <c:pt idx="7">
                  <c:v>32</c:v>
                </c:pt>
                <c:pt idx="8">
                  <c:v>40</c:v>
                </c:pt>
                <c:pt idx="9">
                  <c:v>46</c:v>
                </c:pt>
                <c:pt idx="10">
                  <c:v>50</c:v>
                </c:pt>
                <c:pt idx="11">
                  <c:v>52</c:v>
                </c:pt>
                <c:pt idx="12">
                  <c:v>47</c:v>
                </c:pt>
                <c:pt idx="13">
                  <c:v>46</c:v>
                </c:pt>
                <c:pt idx="14">
                  <c:v>40</c:v>
                </c:pt>
              </c:numCache>
            </c:numRef>
          </c:val>
          <c:smooth val="0"/>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1-BAB9-4B47-8491-FFB24D902EC5}"/>
            </c:ext>
          </c:extLst>
        </c:ser>
        <c:ser>
          <c:idx val="2"/>
          <c:order val="2"/>
          <c:tx>
            <c:v>2016</c:v>
          </c:tx>
          <c:spPr>
            <a:ln w="19050" cap="rnd" cmpd="sng" algn="ctr">
              <a:solidFill>
                <a:schemeClr val="accent3">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3"/>
                    </a:solidFill>
                    <a:latin typeface="+mn-lt"/>
                    <a:ea typeface="+mn-ea"/>
                    <a:cs typeface="+mn-cs"/>
                  </a:defRPr>
                </a:pPr>
                <a:endParaRPr lang="en-US"/>
              </a:p>
            </c:txPr>
            <c:dLblPos val="ct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'Case by week'!$U$11:$AI$11</c:f>
              <c:numCache>
                <c:formatCode>General</c:formatCode>
                <c:ptCount val="15"/>
                <c:pt idx="0">
                  <c:v>17</c:v>
                </c:pt>
                <c:pt idx="1">
                  <c:v>19</c:v>
                </c:pt>
                <c:pt idx="2">
                  <c:v>20</c:v>
                </c:pt>
                <c:pt idx="3">
                  <c:v>21</c:v>
                </c:pt>
                <c:pt idx="4">
                  <c:v>24</c:v>
                </c:pt>
                <c:pt idx="5">
                  <c:v>19</c:v>
                </c:pt>
                <c:pt idx="6">
                  <c:v>25</c:v>
                </c:pt>
                <c:pt idx="7">
                  <c:v>35</c:v>
                </c:pt>
                <c:pt idx="8">
                  <c:v>50</c:v>
                </c:pt>
                <c:pt idx="9">
                  <c:v>45</c:v>
                </c:pt>
                <c:pt idx="10">
                  <c:v>43</c:v>
                </c:pt>
                <c:pt idx="11">
                  <c:v>48</c:v>
                </c:pt>
                <c:pt idx="12">
                  <c:v>42</c:v>
                </c:pt>
                <c:pt idx="13">
                  <c:v>38</c:v>
                </c:pt>
                <c:pt idx="14">
                  <c:v>30</c:v>
                </c:pt>
              </c:numCache>
            </c:numRef>
          </c:val>
          <c:smooth val="0"/>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2-BAB9-4B47-8491-FFB24D902EC5}"/>
            </c:ext>
          </c:extLst>
        </c:ser>
        <c:ser>
          <c:idx val="3"/>
          <c:order val="3"/>
          <c:tx>
            <c:v>2017</c:v>
          </c:tx>
          <c:spPr>
            <a:ln w="19050" cap="rnd" cmpd="sng" algn="ctr">
              <a:solidFill>
                <a:schemeClr val="accent4">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4"/>
                    </a:solidFill>
                    <a:latin typeface="+mn-lt"/>
                    <a:ea typeface="+mn-ea"/>
                    <a:cs typeface="+mn-cs"/>
                  </a:defRPr>
                </a:pPr>
                <a:endParaRPr lang="en-US"/>
              </a:p>
            </c:txPr>
            <c:dLblPos val="ctr"/>
            <c:showLegendKey val="0"/>
            <c:showVal val="1"/>
            <c:showCatName val="0"/>
            <c:showSerName val="0"/>
            <c:showPercent val="0"/>
            <c:showBubbleSize val="0"/>
            <c:showLeaderLines val="0"/>
            <c:extLst xmlns:mc="http://schemas.openxmlformats.org/markup-compatibility/2006" xmlns:c14="http://schemas.microsoft.com/office/drawing/2007/8/2/chart" xmlns:c15="http://schemas.microsoft.com/office/drawing/2012/chart" xmlns:c16="http://schemas.microsoft.com/office/drawing/2014/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val>
            <c:numRef>
              <c:f>'Case by week'!$U$12:$AI$12</c:f>
              <c:numCache>
                <c:formatCode>General</c:formatCode>
                <c:ptCount val="15"/>
                <c:pt idx="0">
                  <c:v>16</c:v>
                </c:pt>
                <c:pt idx="1">
                  <c:v>18</c:v>
                </c:pt>
                <c:pt idx="2">
                  <c:v>14</c:v>
                </c:pt>
                <c:pt idx="3">
                  <c:v>18</c:v>
                </c:pt>
                <c:pt idx="4">
                  <c:v>15</c:v>
                </c:pt>
                <c:pt idx="5">
                  <c:v>16</c:v>
                </c:pt>
                <c:pt idx="6">
                  <c:v>31</c:v>
                </c:pt>
              </c:numCache>
            </c:numRef>
          </c:val>
          <c:smooth val="0"/>
          <c:extLst xmlns:mc="http://schemas.openxmlformats.org/markup-compatibility/2006" xmlns:c14="http://schemas.microsoft.com/office/drawing/2007/8/2/chart" xmlns:c15="http://schemas.microsoft.com/office/drawing/2012/chart" xmlns:c16="http://schemas.microsoft.com/office/drawing/2014/chart">
            <c:ext xmlns:c16="http://schemas.microsoft.com/office/drawing/2014/chart" uri="{C3380CC4-5D6E-409C-BE32-E72D297353CC}">
              <c16:uniqueId val="{00000003-BAB9-4B47-8491-FFB24D902EC5}"/>
            </c:ext>
          </c:extLst>
        </c:ser>
        <c:dLbls>
          <c:dLblPos val="ctr"/>
          <c:showLegendKey val="0"/>
          <c:showVal val="1"/>
          <c:showCatName val="0"/>
          <c:showSerName val="0"/>
          <c:showPercent val="0"/>
          <c:showBubbleSize val="0"/>
        </c:dLbls>
        <c:marker val="1"/>
        <c:smooth val="0"/>
        <c:axId val="133169152"/>
        <c:axId val="133170688"/>
      </c:lineChart>
      <c:catAx>
        <c:axId val="133169152"/>
        <c:scaling>
          <c:orientation val="minMax"/>
        </c:scaling>
        <c:delete val="0"/>
        <c:axPos val="b"/>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33170688"/>
        <c:crosses val="autoZero"/>
        <c:auto val="1"/>
        <c:lblAlgn val="ctr"/>
        <c:lblOffset val="100"/>
        <c:noMultiLvlLbl val="0"/>
      </c:catAx>
      <c:valAx>
        <c:axId val="133170688"/>
        <c:scaling>
          <c:orientation val="minMax"/>
        </c:scaling>
        <c:delete val="1"/>
        <c:axPos val="l"/>
        <c:numFmt formatCode="General" sourceLinked="1"/>
        <c:majorTickMark val="none"/>
        <c:minorTickMark val="none"/>
        <c:tickLblPos val="nextTo"/>
        <c:crossAx val="133169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lt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 1</c:v>
                </c:pt>
              </c:strCache>
            </c:strRef>
          </c:tx>
          <c:spPr>
            <a:solidFill>
              <a:schemeClr val="accent1"/>
            </a:solidFill>
            <a:ln>
              <a:noFill/>
            </a:ln>
            <a:effectLst/>
          </c:spPr>
          <c:invertIfNegative val="0"/>
          <c:cat>
            <c:strRef>
              <c:f>Sheet1!$A$2:$A$5</c:f>
              <c:strCache>
                <c:ptCount val="4"/>
                <c:pt idx="0">
                  <c:v>Categoría 1</c:v>
                </c:pt>
                <c:pt idx="1">
                  <c:v>Categoría 2</c:v>
                </c:pt>
                <c:pt idx="2">
                  <c:v>Categoría 3</c:v>
                </c:pt>
                <c:pt idx="3">
                  <c:v>Categoría 4</c:v>
                </c:pt>
              </c:strCache>
            </c:strRef>
          </c:cat>
          <c:val>
            <c:numRef>
              <c:f>Sheet1!$B$2:$B$5</c:f>
              <c:numCache>
                <c:formatCode>General</c:formatCode>
                <c:ptCount val="4"/>
                <c:pt idx="0">
                  <c:v>4.3</c:v>
                </c:pt>
                <c:pt idx="1">
                  <c:v>2.5</c:v>
                </c:pt>
                <c:pt idx="2">
                  <c:v>3.5</c:v>
                </c:pt>
                <c:pt idx="3">
                  <c:v>4.5</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3AC7-4602-A1B7-480A42E14EC8}"/>
            </c:ext>
          </c:extLst>
        </c:ser>
        <c:ser>
          <c:idx val="1"/>
          <c:order val="1"/>
          <c:tx>
            <c:strRef>
              <c:f>Sheet1!$C$1</c:f>
              <c:strCache>
                <c:ptCount val="1"/>
                <c:pt idx="0">
                  <c:v>Serie 2</c:v>
                </c:pt>
              </c:strCache>
            </c:strRef>
          </c:tx>
          <c:spPr>
            <a:solidFill>
              <a:schemeClr val="accent2"/>
            </a:solidFill>
            <a:ln>
              <a:noFill/>
            </a:ln>
            <a:effectLst/>
          </c:spPr>
          <c:invertIfNegative val="0"/>
          <c:cat>
            <c:strRef>
              <c:f>Sheet1!$A$2:$A$5</c:f>
              <c:strCache>
                <c:ptCount val="4"/>
                <c:pt idx="0">
                  <c:v>Categoría 1</c:v>
                </c:pt>
                <c:pt idx="1">
                  <c:v>Categoría 2</c:v>
                </c:pt>
                <c:pt idx="2">
                  <c:v>Categoría 3</c:v>
                </c:pt>
                <c:pt idx="3">
                  <c:v>Categoría 4</c:v>
                </c:pt>
              </c:strCache>
            </c:strRef>
          </c:cat>
          <c:val>
            <c:numRef>
              <c:f>Sheet1!$C$2:$C$5</c:f>
              <c:numCache>
                <c:formatCode>General</c:formatCode>
                <c:ptCount val="4"/>
                <c:pt idx="0">
                  <c:v>2.4</c:v>
                </c:pt>
                <c:pt idx="1">
                  <c:v>4.4000000000000004</c:v>
                </c:pt>
                <c:pt idx="2">
                  <c:v>1.8</c:v>
                </c:pt>
                <c:pt idx="3">
                  <c:v>2.8</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3AC7-4602-A1B7-480A42E14EC8}"/>
            </c:ext>
          </c:extLst>
        </c:ser>
        <c:ser>
          <c:idx val="2"/>
          <c:order val="2"/>
          <c:tx>
            <c:strRef>
              <c:f>Sheet1!$D$1</c:f>
              <c:strCache>
                <c:ptCount val="1"/>
                <c:pt idx="0">
                  <c:v>Serie 3</c:v>
                </c:pt>
              </c:strCache>
            </c:strRef>
          </c:tx>
          <c:spPr>
            <a:solidFill>
              <a:schemeClr val="accent3"/>
            </a:solidFill>
            <a:ln>
              <a:noFill/>
            </a:ln>
            <a:effectLst/>
          </c:spPr>
          <c:invertIfNegative val="0"/>
          <c:cat>
            <c:strRef>
              <c:f>Sheet1!$A$2:$A$5</c:f>
              <c:strCache>
                <c:ptCount val="4"/>
                <c:pt idx="0">
                  <c:v>Categoría 1</c:v>
                </c:pt>
                <c:pt idx="1">
                  <c:v>Categoría 2</c:v>
                </c:pt>
                <c:pt idx="2">
                  <c:v>Categoría 3</c:v>
                </c:pt>
                <c:pt idx="3">
                  <c:v>Categoría 4</c:v>
                </c:pt>
              </c:strCache>
            </c:strRef>
          </c:cat>
          <c:val>
            <c:numRef>
              <c:f>Sheet1!$D$2:$D$5</c:f>
              <c:numCache>
                <c:formatCode>General</c:formatCode>
                <c:ptCount val="4"/>
                <c:pt idx="0">
                  <c:v>2</c:v>
                </c:pt>
                <c:pt idx="1">
                  <c:v>2</c:v>
                </c:pt>
                <c:pt idx="2">
                  <c:v>3</c:v>
                </c:pt>
                <c:pt idx="3">
                  <c:v>5</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3AC7-4602-A1B7-480A42E14EC8}"/>
            </c:ext>
          </c:extLst>
        </c:ser>
        <c:dLbls>
          <c:showLegendKey val="0"/>
          <c:showVal val="0"/>
          <c:showCatName val="0"/>
          <c:showSerName val="0"/>
          <c:showPercent val="0"/>
          <c:showBubbleSize val="0"/>
        </c:dLbls>
        <c:gapWidth val="219"/>
        <c:overlap val="-27"/>
        <c:axId val="506713784"/>
        <c:axId val="506713128"/>
      </c:barChart>
      <c:catAx>
        <c:axId val="506713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6713128"/>
        <c:crosses val="autoZero"/>
        <c:auto val="1"/>
        <c:lblAlgn val="ctr"/>
        <c:lblOffset val="100"/>
        <c:noMultiLvlLbl val="0"/>
      </c:catAx>
      <c:valAx>
        <c:axId val="506713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6713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30"/>
      <c:rotY val="20"/>
      <c:rAngAx val="0"/>
    </c:view3D>
    <c:floor>
      <c:thickness val="0"/>
    </c:floor>
    <c:sideWall>
      <c:thickness val="0"/>
    </c:sideWall>
    <c:backWall>
      <c:thickness val="0"/>
    </c:backWall>
    <c:plotArea>
      <c:layout>
        <c:manualLayout>
          <c:layoutTarget val="inner"/>
          <c:xMode val="edge"/>
          <c:yMode val="edge"/>
          <c:x val="4.3478260869565216E-2"/>
          <c:y val="0.15878438140437925"/>
          <c:w val="0.92028985507246375"/>
          <c:h val="0.8035443857189084"/>
        </c:manualLayout>
      </c:layout>
      <c:bar3DChart>
        <c:barDir val="col"/>
        <c:grouping val="percentStacked"/>
        <c:varyColors val="0"/>
        <c:ser>
          <c:idx val="0"/>
          <c:order val="0"/>
          <c:tx>
            <c:strRef>
              <c:f>Sheet1!$B$1</c:f>
              <c:strCache>
                <c:ptCount val="1"/>
                <c:pt idx="0">
                  <c:v>Ventas</c:v>
                </c:pt>
              </c:strCache>
            </c:strRef>
          </c:tx>
          <c:spPr>
            <a:solidFill>
              <a:srgbClr val="563C6C"/>
            </a:solidFill>
          </c:spPr>
          <c:invertIfNegative val="0"/>
          <c:cat>
            <c:strRef>
              <c:f>Sheet1!$A$2:$A$5</c:f>
              <c:strCache>
                <c:ptCount val="4"/>
                <c:pt idx="0">
                  <c:v>1er trimestre</c:v>
                </c:pt>
                <c:pt idx="1">
                  <c:v>2º trimestre</c:v>
                </c:pt>
                <c:pt idx="2">
                  <c:v>3er trimestre</c:v>
                </c:pt>
                <c:pt idx="3">
                  <c:v>4º trimestre</c:v>
                </c:pt>
              </c:strCache>
            </c:strRef>
          </c:cat>
          <c:val>
            <c:numRef>
              <c:f>Sheet1!$B$2:$B$5</c:f>
              <c:numCache>
                <c:formatCode>General</c:formatCode>
                <c:ptCount val="4"/>
                <c:pt idx="0">
                  <c:v>8.1999999999999993</c:v>
                </c:pt>
                <c:pt idx="1">
                  <c:v>3.2</c:v>
                </c:pt>
                <c:pt idx="2">
                  <c:v>1.4</c:v>
                </c:pt>
                <c:pt idx="3">
                  <c:v>1.2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6D94-454A-89D4-D48D50D71EBD}"/>
            </c:ext>
          </c:extLst>
        </c:ser>
        <c:dLbls>
          <c:showLegendKey val="0"/>
          <c:showVal val="0"/>
          <c:showCatName val="0"/>
          <c:showSerName val="0"/>
          <c:showPercent val="0"/>
          <c:showBubbleSize val="0"/>
        </c:dLbls>
        <c:gapWidth val="150"/>
        <c:shape val="box"/>
        <c:axId val="157700688"/>
        <c:axId val="157701080"/>
        <c:axId val="0"/>
      </c:bar3DChart>
      <c:catAx>
        <c:axId val="157700688"/>
        <c:scaling>
          <c:orientation val="minMax"/>
        </c:scaling>
        <c:delete val="1"/>
        <c:axPos val="b"/>
        <c:numFmt formatCode="General" sourceLinked="0"/>
        <c:majorTickMark val="out"/>
        <c:minorTickMark val="none"/>
        <c:tickLblPos val="nextTo"/>
        <c:crossAx val="157701080"/>
        <c:crosses val="autoZero"/>
        <c:auto val="1"/>
        <c:lblAlgn val="ctr"/>
        <c:lblOffset val="100"/>
        <c:noMultiLvlLbl val="0"/>
      </c:catAx>
      <c:valAx>
        <c:axId val="157701080"/>
        <c:scaling>
          <c:orientation val="minMax"/>
        </c:scaling>
        <c:delete val="1"/>
        <c:axPos val="l"/>
        <c:majorGridlines/>
        <c:numFmt formatCode="0%" sourceLinked="1"/>
        <c:majorTickMark val="out"/>
        <c:minorTickMark val="none"/>
        <c:tickLblPos val="nextTo"/>
        <c:crossAx val="1577006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s-GT"/>
          </a:p>
        </p:txBody>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dirty="0">
              <a:effectLst/>
              <a:latin typeface="Arial" panose="020B0604020202020204" pitchFamily="34" charset="0"/>
              <a:cs typeface="Arial" panose="020B0604020202020204" pitchFamily="34" charset="0"/>
            </a:endParaRPr>
          </a:p>
          <a:p>
            <a:pPr marL="0" marR="0">
              <a:spcBef>
                <a:spcPts val="1200"/>
              </a:spcBef>
              <a:spcAft>
                <a:spcPts val="600"/>
              </a:spcAft>
            </a:pPr>
            <a:endParaRPr lang="es-GT" sz="1200" b="1" dirty="0">
              <a:effectLst/>
              <a:latin typeface="Arial" panose="020B0604020202020204" pitchFamily="34" charset="0"/>
              <a:cs typeface="Arial" panose="020B0604020202020204" pitchFamily="34" charset="0"/>
            </a:endParaRPr>
          </a:p>
          <a:p>
            <a:pPr marL="0" marR="0" lvl="0" indent="0" algn="l" rtl="0">
              <a:spcBef>
                <a:spcPts val="0"/>
              </a:spcBef>
              <a:spcAft>
                <a:spcPts val="0"/>
              </a:spcAft>
              <a:buNone/>
            </a:pPr>
            <a:endParaRPr lang="es-GT" sz="1200" b="1" dirty="0">
              <a:latin typeface="Arial  "/>
              <a:sym typeface="Arial"/>
            </a:endParaRPr>
          </a:p>
          <a:p>
            <a:pPr marL="171450" marR="0" lvl="0" indent="-171450" algn="l" defTabSz="914400" rtl="0" eaLnBrk="1" fontAlgn="auto" latinLnBrk="0" hangingPunct="1">
              <a:lnSpc>
                <a:spcPct val="115000"/>
              </a:lnSpc>
              <a:spcBef>
                <a:spcPts val="600"/>
              </a:spcBef>
              <a:spcAft>
                <a:spcPts val="0"/>
              </a:spcAft>
              <a:buClrTx/>
              <a:buSzTx/>
              <a:buFont typeface="Wingdings" panose="05000000000000000000" pitchFamily="2" charset="2"/>
              <a:buChar char="v"/>
              <a:tabLst/>
              <a:defRPr/>
            </a:pPr>
            <a:r>
              <a:rPr lang="es-GT" sz="1200" i="1" noProof="0" dirty="0">
                <a:effectLst/>
                <a:latin typeface="Arial" panose="020B0604020202020204" pitchFamily="34" charset="0"/>
                <a:ea typeface="Times New Roman" panose="02020603050405020304" pitchFamily="18" charset="0"/>
                <a:cs typeface="Arial" panose="020B0604020202020204" pitchFamily="34" charset="0"/>
              </a:rPr>
              <a:t>Siéntase en libertad de modificar esta presentación  según sea necesario para adaptarla a su contexto local. Si se hicieron modificaciones, por favor, indíquelo en esta diapositiva usando este enunciado: "Esta presentación ha sido modificada en parte con respecto a la versión original de los CDC".</a:t>
            </a:r>
            <a:endParaRPr lang="es-GT" sz="1200" i="1" noProof="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dirty="0">
              <a:effectLst/>
              <a:latin typeface="Arial" panose="020B0604020202020204" pitchFamily="34" charset="0"/>
              <a:cs typeface="Arial" panose="020B0604020202020204" pitchFamily="34" charset="0"/>
            </a:endParaRPr>
          </a:p>
          <a:p>
            <a:endParaRPr lang="es-GT"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u="sng" dirty="0">
                <a:latin typeface="Arial" panose="020B0604020202020204" pitchFamily="34" charset="0"/>
                <a:cs typeface="Arial" panose="020B0604020202020204" pitchFamily="34" charset="0"/>
              </a:rPr>
              <a:t>Diga</a:t>
            </a:r>
            <a:r>
              <a:rPr lang="es-GT" dirty="0">
                <a:latin typeface="Arial" panose="020B0604020202020204" pitchFamily="34" charset="0"/>
                <a:cs typeface="Arial" panose="020B0604020202020204" pitchFamily="34" charset="0"/>
              </a:rPr>
              <a:t>: Ahora practicaremos el uso de PowerPoint para crear y diseñar presentaciones.</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Ahora es el momento de añadir más diapositivas. De nuevo, vaya a la barra de menú en la esquina superior izquierda, y </a:t>
            </a:r>
            <a:r>
              <a:rPr lang="es-GT" b="1" noProof="0" dirty="0"/>
              <a:t>&lt;CLICK&gt; </a:t>
            </a:r>
            <a:r>
              <a:rPr lang="es-GT" noProof="0" dirty="0"/>
              <a:t>seleccione la pestaña </a:t>
            </a:r>
            <a:r>
              <a:rPr lang="es-GT" b="1" i="1" noProof="0" dirty="0"/>
              <a:t>Nueva diapositiva</a:t>
            </a:r>
            <a:r>
              <a:rPr lang="es-GT" noProof="0" dirty="0"/>
              <a:t>. </a:t>
            </a:r>
            <a:r>
              <a:rPr lang="es-GT" b="0" i="0" noProof="0" dirty="0"/>
              <a:t>Cuando se abra el cuadro de diálogo </a:t>
            </a:r>
            <a:r>
              <a:rPr lang="es-GT" b="1" i="0" noProof="0" dirty="0"/>
              <a:t>&lt;CLICK</a:t>
            </a:r>
            <a:r>
              <a:rPr lang="es-GT" b="0" i="0" noProof="0" dirty="0"/>
              <a:t>&gt;, esta vez </a:t>
            </a:r>
            <a:r>
              <a:rPr lang="es-GT" b="1" i="0" noProof="0" dirty="0"/>
              <a:t>&lt;CLICK&gt; </a:t>
            </a:r>
            <a:r>
              <a:rPr lang="es-GT" b="0" i="0" noProof="0" dirty="0"/>
              <a:t>seleccione la diapositiva titulada “</a:t>
            </a:r>
            <a:r>
              <a:rPr lang="es-GT" b="1" i="1" noProof="0" dirty="0"/>
              <a:t>Título y Contenido”</a:t>
            </a:r>
            <a:r>
              <a:rPr lang="es-GT" b="0" i="0" noProof="0" dirty="0"/>
              <a:t>.</a:t>
            </a:r>
          </a:p>
          <a:p>
            <a:pPr marL="171450" indent="-171450">
              <a:buFont typeface="Wingdings" panose="05000000000000000000" pitchFamily="2" charset="2"/>
              <a:buChar char="§"/>
            </a:pPr>
            <a:endParaRPr lang="es-GT" b="0" i="0" noProof="0" dirty="0"/>
          </a:p>
          <a:p>
            <a:pPr marL="171450" indent="-171450">
              <a:buFont typeface="Wingdings" panose="05000000000000000000" pitchFamily="2" charset="2"/>
              <a:buChar char="§"/>
            </a:pPr>
            <a:r>
              <a:rPr lang="es-GT" b="1" i="0" u="sng" noProof="0" dirty="0"/>
              <a:t>Diga</a:t>
            </a:r>
            <a:r>
              <a:rPr lang="es-GT" b="0" i="0" u="none" noProof="0" dirty="0"/>
              <a:t>: </a:t>
            </a:r>
            <a:r>
              <a:rPr lang="es-GT" b="0" i="0" noProof="0" dirty="0"/>
              <a:t>Necesitará añadir 5 </a:t>
            </a:r>
            <a:r>
              <a:rPr lang="es-GT" b="1" i="1" noProof="0" dirty="0"/>
              <a:t>diapositivas de “Título y Contenido” </a:t>
            </a:r>
            <a:r>
              <a:rPr lang="es-GT" b="0" i="0" noProof="0" dirty="0"/>
              <a:t>a su presentación. Su diapositiva de PowerPoint consta ahora de:</a:t>
            </a:r>
          </a:p>
          <a:p>
            <a:pPr marL="685800" lvl="1" indent="-228600">
              <a:buFont typeface="+mj-lt"/>
              <a:buAutoNum type="arabicPeriod"/>
            </a:pPr>
            <a:r>
              <a:rPr lang="es-GT" b="0" i="0" noProof="0" dirty="0"/>
              <a:t>Una diapositiva de Título</a:t>
            </a:r>
          </a:p>
          <a:p>
            <a:pPr marL="685800" lvl="1" indent="-228600">
              <a:buFont typeface="+mj-lt"/>
              <a:buAutoNum type="arabicPeriod"/>
            </a:pPr>
            <a:r>
              <a:rPr lang="es-GT" b="0" i="0" noProof="0" dirty="0"/>
              <a:t>Dos diapositivas de Encabezado de Sección</a:t>
            </a:r>
          </a:p>
          <a:p>
            <a:pPr marL="685800" lvl="1" indent="-228600">
              <a:buFont typeface="+mj-lt"/>
              <a:buAutoNum type="arabicPeriod"/>
            </a:pPr>
            <a:r>
              <a:rPr lang="es-GT" b="0" i="0" noProof="0" dirty="0"/>
              <a:t>Cinco diapositivas de Título y Contenido</a:t>
            </a:r>
          </a:p>
          <a:p>
            <a:endParaRPr lang="en-US" b="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1389195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pPr marL="0" indent="0">
              <a:buFont typeface="Arial" panose="020B0604020202020204" pitchFamily="34" charset="0"/>
              <a:buNone/>
            </a:pPr>
            <a:endParaRPr lang="es-GT" noProof="0" dirty="0"/>
          </a:p>
          <a:p>
            <a:pPr marL="171450" indent="-171450">
              <a:buFont typeface="Wingdings" panose="05000000000000000000" pitchFamily="2" charset="2"/>
              <a:buChar char="§"/>
            </a:pPr>
            <a:r>
              <a:rPr lang="es-GT" b="1" u="sng" noProof="0" dirty="0"/>
              <a:t>Diga: </a:t>
            </a:r>
            <a:r>
              <a:rPr lang="es-GT" noProof="0" dirty="0"/>
              <a:t>Ahora que ha añadido las cinco diapositivas de </a:t>
            </a:r>
            <a:r>
              <a:rPr lang="es-GT" b="1" i="1" noProof="0" dirty="0"/>
              <a:t>Título y Contenido</a:t>
            </a:r>
            <a:r>
              <a:rPr lang="es-GT" noProof="0" dirty="0"/>
              <a:t>, debe ponerles títulos.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Diga: </a:t>
            </a:r>
            <a:r>
              <a:rPr lang="es-GT" noProof="0" dirty="0"/>
              <a:t>Haga clic en la </a:t>
            </a:r>
            <a:r>
              <a:rPr lang="es-GT" b="0" i="0" noProof="0" dirty="0"/>
              <a:t>casilla “</a:t>
            </a:r>
            <a:r>
              <a:rPr lang="es-GT" b="1" i="1" noProof="0" dirty="0"/>
              <a:t>Haga clic para añadir títulos” </a:t>
            </a:r>
            <a:r>
              <a:rPr lang="es-GT" b="0" i="0" noProof="0" dirty="0"/>
              <a:t>y añada los siguientes títulos:</a:t>
            </a:r>
          </a:p>
          <a:p>
            <a:pPr lvl="1"/>
            <a:r>
              <a:rPr lang="es-GT" noProof="0" dirty="0"/>
              <a:t>Diapositiva 4: Introducción</a:t>
            </a:r>
          </a:p>
          <a:p>
            <a:pPr lvl="1"/>
            <a:r>
              <a:rPr lang="es-GT" noProof="0" dirty="0"/>
              <a:t>Diapositiva 5: Métodos</a:t>
            </a:r>
          </a:p>
          <a:p>
            <a:pPr lvl="1"/>
            <a:r>
              <a:rPr lang="es-GT" noProof="0" dirty="0"/>
              <a:t>Diapositiva 6: Resultados</a:t>
            </a:r>
          </a:p>
          <a:p>
            <a:pPr lvl="1"/>
            <a:r>
              <a:rPr lang="es-GT" noProof="0" dirty="0"/>
              <a:t>Diapositiva 7: Discusión</a:t>
            </a:r>
          </a:p>
          <a:p>
            <a:pPr lvl="1"/>
            <a:r>
              <a:rPr lang="es-GT" noProof="0" dirty="0"/>
              <a:t>Diapositiva 8: Recomendaciones</a:t>
            </a:r>
          </a:p>
          <a:p>
            <a:pPr marL="171450" indent="-171450">
              <a:buFont typeface="Wingdings" panose="05000000000000000000" pitchFamily="2" charset="2"/>
              <a:buChar char="v"/>
            </a:pPr>
            <a:endParaRPr lang="es-GT" b="1" i="1" noProof="0" dirty="0"/>
          </a:p>
          <a:p>
            <a:pPr marL="171450" indent="-171450">
              <a:buFont typeface="Wingdings" panose="05000000000000000000" pitchFamily="2" charset="2"/>
              <a:buChar char="v"/>
            </a:pPr>
            <a:r>
              <a:rPr lang="es-GT" b="1" i="1" noProof="0" dirty="0"/>
              <a:t>Haga una pausa para que los participantes tengan tiempo de añadir títulos.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502126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Ahora debería tener un total de ocho diapositivas en su presentación:</a:t>
            </a:r>
          </a:p>
          <a:p>
            <a:pPr marL="685800" lvl="1" indent="-228600">
              <a:buAutoNum type="arabicPeriod"/>
            </a:pPr>
            <a:r>
              <a:rPr lang="es-GT" noProof="0" dirty="0"/>
              <a:t>Título de la diapositiva</a:t>
            </a:r>
          </a:p>
          <a:p>
            <a:pPr marL="685800" lvl="1" indent="-228600">
              <a:buAutoNum type="arabicPeriod"/>
            </a:pPr>
            <a:r>
              <a:rPr lang="es-GT" noProof="0" dirty="0"/>
              <a:t>Esquema de la presentación</a:t>
            </a:r>
          </a:p>
          <a:p>
            <a:pPr marL="685800" lvl="1" indent="-228600">
              <a:buAutoNum type="arabicPeriod"/>
            </a:pPr>
            <a:r>
              <a:rPr lang="es-GT" noProof="0" dirty="0"/>
              <a:t>Proyecto de campo 1</a:t>
            </a:r>
          </a:p>
          <a:p>
            <a:pPr marL="685800" lvl="1" indent="-228600">
              <a:buAutoNum type="arabicPeriod"/>
            </a:pPr>
            <a:r>
              <a:rPr lang="es-GT" noProof="0" dirty="0"/>
              <a:t>Introducción</a:t>
            </a:r>
          </a:p>
          <a:p>
            <a:pPr marL="685800" lvl="1" indent="-228600">
              <a:buAutoNum type="arabicPeriod"/>
            </a:pPr>
            <a:r>
              <a:rPr lang="es-GT" noProof="0" dirty="0"/>
              <a:t>Métodos</a:t>
            </a:r>
          </a:p>
          <a:p>
            <a:pPr marL="685800" lvl="1" indent="-228600">
              <a:buAutoNum type="arabicPeriod"/>
            </a:pPr>
            <a:r>
              <a:rPr lang="es-GT" noProof="0" dirty="0"/>
              <a:t>Resultados</a:t>
            </a:r>
          </a:p>
          <a:p>
            <a:pPr marL="685800" lvl="1" indent="-228600">
              <a:buAutoNum type="arabicPeriod"/>
            </a:pPr>
            <a:r>
              <a:rPr lang="es-GT" noProof="0" dirty="0"/>
              <a:t>Discusión</a:t>
            </a:r>
          </a:p>
          <a:p>
            <a:pPr marL="685800" lvl="1" indent="-228600">
              <a:buAutoNum type="arabicPeriod"/>
            </a:pPr>
            <a:r>
              <a:rPr lang="es-GT" noProof="0" dirty="0"/>
              <a:t>Recomendaciones</a:t>
            </a:r>
          </a:p>
          <a:p>
            <a:pPr marL="228600" indent="-228600">
              <a:buAutoNum type="arabicPeriod"/>
            </a:pPr>
            <a:endParaRPr lang="es-GT" noProof="0" dirty="0"/>
          </a:p>
          <a:p>
            <a:pPr marL="171450" indent="-171450">
              <a:buFont typeface="Wingdings" panose="05000000000000000000" pitchFamily="2" charset="2"/>
              <a:buChar char="§"/>
            </a:pPr>
            <a:r>
              <a:rPr lang="es-GT" b="1" u="sng" noProof="0" dirty="0"/>
              <a:t>Diga</a:t>
            </a:r>
            <a:r>
              <a:rPr lang="es-GT" noProof="0" dirty="0"/>
              <a:t>: Ahora es el momento de añadir más diapositivas. Siguiendo el contenido propuesto en esta tabla, por favor agregue las diapositivas 9-15. Para la diapositiva 9, debe agregar una diapositiva </a:t>
            </a:r>
            <a:r>
              <a:rPr lang="es-GT" b="1" i="1" noProof="0" dirty="0"/>
              <a:t>de Encabezado de Sección</a:t>
            </a:r>
            <a:r>
              <a:rPr lang="es-GT" noProof="0" dirty="0"/>
              <a:t>, las diapositivas 10-14 deben ser diapositivas de </a:t>
            </a:r>
            <a:r>
              <a:rPr lang="es-GT" b="1" i="1" noProof="0" dirty="0"/>
              <a:t>Título y Contenido</a:t>
            </a:r>
            <a:r>
              <a:rPr lang="es-GT" noProof="0" dirty="0"/>
              <a:t>, y la diapositiva 15 debe ser otra diapositiva de</a:t>
            </a:r>
            <a:r>
              <a:rPr lang="es-GT" b="1" i="1" noProof="0" dirty="0"/>
              <a:t> Encabezado de Sección</a:t>
            </a:r>
            <a:r>
              <a:rPr lang="es-GT" noProof="0" dirty="0"/>
              <a:t>. Usando la tabla como guía, por favor añadan los títulos a las diapositivas tal como se indica en ella.</a:t>
            </a:r>
          </a:p>
          <a:p>
            <a:pPr marL="0" indent="0">
              <a:buNone/>
            </a:pPr>
            <a:endParaRPr lang="es-GT" noProof="0" dirty="0"/>
          </a:p>
          <a:p>
            <a:pPr marL="171450" indent="-171450">
              <a:buFont typeface="Wingdings" panose="05000000000000000000" pitchFamily="2" charset="2"/>
              <a:buChar char="v"/>
            </a:pPr>
            <a:r>
              <a:rPr lang="es-GT" b="1" i="1" noProof="0" dirty="0"/>
              <a:t>Haz una pausa para que los participantes tengan tiempo de añadir diapositivas y títulos</a:t>
            </a:r>
            <a:r>
              <a:rPr lang="en-US" b="1" i="1" dirty="0"/>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153477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Veamos cómo reordenar las diapositivas. A la izquierda está el </a:t>
            </a:r>
            <a:r>
              <a:rPr lang="es-GT" b="1" noProof="0" dirty="0"/>
              <a:t>panel de navegación</a:t>
            </a:r>
            <a:r>
              <a:rPr lang="es-GT" b="0" noProof="0" dirty="0"/>
              <a:t>. Aquí es donde ve sus diapositivas en miniatura. Haga clic en la diapositiva titulada </a:t>
            </a:r>
            <a:r>
              <a:rPr lang="es-GT" b="1" i="1" noProof="0" dirty="0"/>
              <a:t>“Agradecimientos”</a:t>
            </a:r>
            <a:r>
              <a:rPr lang="es-GT" b="0" i="0" noProof="0" dirty="0"/>
              <a:t>. Mueva la diapositiva hacia arriba para que ahora sea la segunda diapositiva. Suelte el ratón.</a:t>
            </a:r>
            <a:endParaRPr lang="es-GT" b="1" i="1" noProof="0" dirty="0"/>
          </a:p>
          <a:p>
            <a:endParaRPr lang="es-GT" noProof="0" dirty="0"/>
          </a:p>
          <a:p>
            <a:pPr marL="171450" indent="-171450">
              <a:buFont typeface="Wingdings" panose="05000000000000000000" pitchFamily="2" charset="2"/>
              <a:buChar char="v"/>
            </a:pPr>
            <a:r>
              <a:rPr lang="es-GT" b="1" i="1" noProof="0" dirty="0"/>
              <a:t>Haga una pausa para consultar con los participantes si le están siguiendo.</a:t>
            </a:r>
          </a:p>
          <a:p>
            <a:endParaRPr lang="es-GT" noProof="0" dirty="0"/>
          </a:p>
          <a:p>
            <a:pPr marL="171450" indent="-171450">
              <a:buFont typeface="Wingdings" panose="05000000000000000000" pitchFamily="2" charset="2"/>
              <a:buChar char="§"/>
            </a:pPr>
            <a:r>
              <a:rPr lang="es-GT" b="1" u="sng" noProof="0" dirty="0"/>
              <a:t>Diga: </a:t>
            </a:r>
            <a:r>
              <a:rPr lang="es-GT" noProof="0" dirty="0"/>
              <a:t>Ahora, volvamos a colocar la diapositiva </a:t>
            </a:r>
            <a:r>
              <a:rPr lang="es-GT" b="1" i="1" noProof="0" dirty="0"/>
              <a:t>“Agradecimientos” </a:t>
            </a:r>
            <a:r>
              <a:rPr lang="es-GT" noProof="0" dirty="0"/>
              <a:t>en su posición original utilizando la misma técnica.</a:t>
            </a:r>
          </a:p>
          <a:p>
            <a:endParaRPr lang="es-GT"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b="1" i="1" noProof="0" dirty="0"/>
              <a:t>Haga una pausa para consultar con los participantes si pudieron hacer el ejercicio.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995939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b="1" u="sng" noProof="0" dirty="0"/>
              <a:t>Diga: </a:t>
            </a:r>
            <a:r>
              <a:rPr lang="es-GT" noProof="0" dirty="0"/>
              <a:t>Guarde su presentación en el Escritorio con el nombre de archivo T2_Presentacion_[Su Nombre].</a:t>
            </a:r>
          </a:p>
          <a:p>
            <a:pPr marL="171450" indent="-171450">
              <a:buFont typeface="Wingdings" panose="05000000000000000000" pitchFamily="2" charset="2"/>
              <a:buChar char="§"/>
            </a:pPr>
            <a:r>
              <a:rPr lang="es-GT" noProof="0" dirty="0"/>
              <a:t>Recuerde guardar con frecuencia, quizá cambiando la función de autoguardado para que se guarde cada 5 minutos.</a:t>
            </a:r>
          </a:p>
          <a:p>
            <a:endParaRPr lang="es-GT" b="1" i="1" noProof="0" dirty="0"/>
          </a:p>
          <a:p>
            <a:pPr marL="171450" indent="-171450">
              <a:buFont typeface="Wingdings" panose="05000000000000000000" pitchFamily="2" charset="2"/>
              <a:buChar char="v"/>
            </a:pPr>
            <a:r>
              <a:rPr lang="es-GT" b="1" i="1" noProof="0" dirty="0"/>
              <a:t>Haga una pausa para consultar con los participantes.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191447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v"/>
            </a:pPr>
            <a:r>
              <a:rPr lang="es-GT" b="1" i="1" u="none" noProof="0" dirty="0"/>
              <a:t>Muestre </a:t>
            </a:r>
            <a:r>
              <a:rPr lang="es-GT" b="1" i="1" noProof="0" dirty="0"/>
              <a:t>la diapositiva y dé a los participantes unos minutos para verla. </a:t>
            </a:r>
          </a:p>
          <a:p>
            <a:endParaRPr lang="es-GT" noProof="0" dirty="0"/>
          </a:p>
          <a:p>
            <a:pPr marL="171450" indent="-171450">
              <a:buFont typeface="Wingdings" panose="05000000000000000000" pitchFamily="2" charset="2"/>
              <a:buChar char="§"/>
            </a:pPr>
            <a:r>
              <a:rPr lang="es-GT" b="1" u="sng" noProof="0" dirty="0"/>
              <a:t>Pregunte: </a:t>
            </a:r>
            <a:r>
              <a:rPr lang="es-GT" noProof="0" dirty="0"/>
              <a:t>¿Qué es más fácil de leer, las frases o la lista?</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Acuse recibo de la</a:t>
            </a:r>
            <a:r>
              <a:rPr lang="es-GT" noProof="0" dirty="0"/>
              <a:t>(s) respuesta(s).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1212795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Cambie la diapositiva 2- Esquema de la Presentación, a formato Título y Contenido. Recuerde, para ello, hacer clic en la flecha a la derecha de "Nueva diapositiva" y elija la diapositiva Formato de </a:t>
            </a:r>
            <a:r>
              <a:rPr lang="es-GT" b="1" i="1" noProof="0" dirty="0"/>
              <a:t>título y contenido </a:t>
            </a:r>
            <a:r>
              <a:rPr lang="es-GT" b="1" noProof="0" dirty="0"/>
              <a:t>&lt;CLICK&gt; </a:t>
            </a:r>
            <a:r>
              <a:rPr lang="es-GT" noProof="0" dirty="0"/>
              <a:t>Escriba la lista:</a:t>
            </a:r>
          </a:p>
          <a:p>
            <a:pPr marL="628650" lvl="1" indent="-171450">
              <a:buFont typeface="Arial" panose="020B0604020202020204" pitchFamily="34" charset="0"/>
              <a:buChar char="•"/>
            </a:pPr>
            <a:r>
              <a:rPr lang="es-GT" noProof="0" dirty="0"/>
              <a:t>Esquema de la presentación</a:t>
            </a:r>
          </a:p>
          <a:p>
            <a:pPr marL="628650" lvl="1" indent="-171450">
              <a:buFont typeface="Arial" panose="020B0604020202020204" pitchFamily="34" charset="0"/>
              <a:buChar char="•"/>
            </a:pPr>
            <a:r>
              <a:rPr lang="es-GT" noProof="0" dirty="0"/>
              <a:t>Proyecto de campo 1</a:t>
            </a:r>
          </a:p>
          <a:p>
            <a:pPr marL="628650" lvl="1" indent="-171450">
              <a:buFont typeface="Arial" panose="020B0604020202020204" pitchFamily="34" charset="0"/>
              <a:buChar char="•"/>
            </a:pPr>
            <a:r>
              <a:rPr lang="es-GT" noProof="0" dirty="0"/>
              <a:t>Proyecto de campo 2</a:t>
            </a:r>
          </a:p>
          <a:p>
            <a:pPr marL="628650" lvl="1" indent="-171450">
              <a:buFont typeface="Arial" panose="020B0604020202020204" pitchFamily="34" charset="0"/>
              <a:buChar char="•"/>
            </a:pPr>
            <a:r>
              <a:rPr lang="es-GT" noProof="0" dirty="0"/>
              <a:t>Agradecimientos</a:t>
            </a:r>
          </a:p>
          <a:p>
            <a:pPr marL="628650" lvl="1" indent="-171450">
              <a:buFont typeface="Arial" panose="020B0604020202020204" pitchFamily="34" charset="0"/>
              <a:buChar char="•"/>
            </a:pPr>
            <a:r>
              <a:rPr lang="es-GT" noProof="0" dirty="0"/>
              <a:t>Gracias</a:t>
            </a:r>
          </a:p>
          <a:p>
            <a:endParaRPr lang="es-GT" noProof="0" dirty="0"/>
          </a:p>
          <a:p>
            <a:pPr marL="171450" indent="-171450">
              <a:buFont typeface="Wingdings" panose="05000000000000000000" pitchFamily="2" charset="2"/>
              <a:buChar char="§"/>
            </a:pPr>
            <a:r>
              <a:rPr lang="es-GT" b="1" noProof="0" dirty="0"/>
              <a:t>&lt;CLICK&gt; </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Diga: </a:t>
            </a:r>
            <a:r>
              <a:rPr lang="es-GT" b="0" noProof="0" dirty="0"/>
              <a:t>Inserte viñetas; luego, cambie las viñetas por números</a:t>
            </a:r>
            <a:r>
              <a:rPr lang="es-GT" b="1" noProof="0" dirty="0"/>
              <a:t>.</a:t>
            </a:r>
            <a:r>
              <a:rPr lang="es-GT" b="0" noProof="0" dirty="0"/>
              <a:t>&lt;CLICKx2&gt; </a:t>
            </a:r>
          </a:p>
          <a:p>
            <a:pPr marL="171450" indent="-171450">
              <a:buFont typeface="Wingdings" panose="05000000000000000000" pitchFamily="2" charset="2"/>
              <a:buChar char="§"/>
            </a:pPr>
            <a:endParaRPr lang="es-GT" b="0" noProof="0" dirty="0"/>
          </a:p>
          <a:p>
            <a:pPr marL="171450" indent="-171450">
              <a:buFont typeface="Wingdings" panose="05000000000000000000" pitchFamily="2" charset="2"/>
              <a:buChar char="§"/>
            </a:pPr>
            <a:r>
              <a:rPr lang="es-GT" b="1" u="sng" noProof="0" dirty="0"/>
              <a:t>Diga: </a:t>
            </a:r>
            <a:r>
              <a:rPr lang="es-GT" b="0" noProof="0" dirty="0"/>
              <a:t>Por último, añada los títulos de las diapositivas restantes para que coincidan con la imagen de la derecha. </a:t>
            </a:r>
          </a:p>
          <a:p>
            <a:endParaRPr lang="es-GT" noProof="0" dirty="0"/>
          </a:p>
          <a:p>
            <a:pPr marL="171450" indent="-171450">
              <a:buFont typeface="Wingdings" panose="05000000000000000000" pitchFamily="2" charset="2"/>
              <a:buChar char="v"/>
            </a:pPr>
            <a:r>
              <a:rPr lang="es-GT" b="1" i="1" noProof="0" dirty="0"/>
              <a:t>Haga una pausa para consultar con los participantes si pudieron realizar este ejercicio.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3649414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Ahora, vamos a crear una lista multinivel. Para ello:</a:t>
            </a:r>
          </a:p>
          <a:p>
            <a:pPr marL="628650" lvl="1" indent="-171450">
              <a:buFont typeface="Arial" panose="020B0604020202020204" pitchFamily="34" charset="0"/>
              <a:buChar char="•"/>
            </a:pPr>
            <a:r>
              <a:rPr lang="es-GT" noProof="0" dirty="0"/>
              <a:t>Diapositiva 2 (Esquema de la presentación) – borrar el número</a:t>
            </a:r>
          </a:p>
          <a:p>
            <a:pPr marL="628650" lvl="1" indent="-171450">
              <a:buFont typeface="Arial" panose="020B0604020202020204" pitchFamily="34" charset="0"/>
              <a:buChar char="•"/>
            </a:pPr>
            <a:r>
              <a:rPr lang="es-GT" noProof="0" dirty="0"/>
              <a:t>Diapositivas debajo de “Proyecto de campo 1” - aumentar el nivel de la lista, cambiar a viñetas</a:t>
            </a:r>
          </a:p>
          <a:p>
            <a:pPr marL="628650" lvl="1" indent="-171450">
              <a:buFont typeface="Arial" panose="020B0604020202020204" pitchFamily="34" charset="0"/>
              <a:buChar char="•"/>
            </a:pPr>
            <a:r>
              <a:rPr lang="es-GT" noProof="0" dirty="0"/>
              <a:t>Diapositivas debajo de “Proyecto de Campo 2” - aumentar el nivel de la lista, cambiar a viñetas</a:t>
            </a:r>
          </a:p>
          <a:p>
            <a:pPr marL="628650" lvl="1" indent="-171450">
              <a:buFont typeface="Arial" panose="020B0604020202020204" pitchFamily="34" charset="0"/>
              <a:buChar char="•"/>
            </a:pPr>
            <a:r>
              <a:rPr lang="es-GT" noProof="0" dirty="0"/>
              <a:t>Ajuste el tamaño de la letra según sea necesario. </a:t>
            </a:r>
          </a:p>
          <a:p>
            <a:endParaRPr lang="es-GT" noProof="0" dirty="0"/>
          </a:p>
          <a:p>
            <a:pPr marL="171450" indent="-171450">
              <a:buFont typeface="Wingdings" panose="05000000000000000000" pitchFamily="2" charset="2"/>
              <a:buChar char="§"/>
            </a:pPr>
            <a:r>
              <a:rPr lang="es-GT" b="1" u="sng" noProof="0" dirty="0"/>
              <a:t>Diga</a:t>
            </a:r>
            <a:r>
              <a:rPr lang="es-GT" noProof="0" dirty="0"/>
              <a:t>: Su diapositiva debe parecerse a la imagen de la derecha.</a:t>
            </a:r>
          </a:p>
          <a:p>
            <a:endParaRPr lang="es-GT" noProof="0" dirty="0"/>
          </a:p>
          <a:p>
            <a:pPr marL="171450" indent="-171450">
              <a:buFont typeface="Wingdings" panose="05000000000000000000" pitchFamily="2" charset="2"/>
              <a:buChar char="v"/>
            </a:pPr>
            <a:r>
              <a:rPr lang="es-GT" b="1" i="1" noProof="0" dirty="0"/>
              <a:t>Haga una pausa para consultar con los participantes.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2463886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pPr marL="0" indent="0">
              <a:buNone/>
            </a:pPr>
            <a:endParaRPr lang="es-GT" dirty="0"/>
          </a:p>
          <a:p>
            <a:pPr marL="171450" indent="-171450">
              <a:buFont typeface="Wingdings" panose="05000000000000000000" pitchFamily="2" charset="2"/>
              <a:buChar char="§"/>
            </a:pPr>
            <a:r>
              <a:rPr lang="es-GT" b="1" u="sng" dirty="0"/>
              <a:t>Diga: </a:t>
            </a:r>
            <a:r>
              <a:rPr lang="es-GT" dirty="0"/>
              <a:t>Añada dos nuevas diapositivas al final</a:t>
            </a:r>
            <a:r>
              <a:rPr lang="es-GT" b="1" dirty="0"/>
              <a:t>.&lt;CLICK&gt; </a:t>
            </a:r>
          </a:p>
          <a:p>
            <a:pPr marL="171450" indent="-171450">
              <a:buFont typeface="Wingdings" panose="05000000000000000000" pitchFamily="2" charset="2"/>
              <a:buChar char="§"/>
            </a:pPr>
            <a:endParaRPr lang="es-GT" b="1" dirty="0"/>
          </a:p>
          <a:p>
            <a:pPr marL="171450" indent="-171450">
              <a:buFont typeface="Wingdings" panose="05000000000000000000" pitchFamily="2" charset="2"/>
              <a:buChar char="§"/>
            </a:pPr>
            <a:r>
              <a:rPr lang="es-GT" b="1" u="sng" dirty="0"/>
              <a:t>Pregunta: </a:t>
            </a:r>
            <a:r>
              <a:rPr lang="es-GT" dirty="0"/>
              <a:t>¿Cuántas diapositivas tiene ahora?</a:t>
            </a: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Acuse recibo de la</a:t>
            </a:r>
            <a:r>
              <a:rPr kumimoji="0" lang="es-GT" sz="1200" b="0" i="0" u="none" strike="noStrike" kern="1200" cap="none" spc="0" normalizeH="0" baseline="0" noProof="0" dirty="0">
                <a:ln>
                  <a:noFill/>
                </a:ln>
                <a:solidFill>
                  <a:srgbClr val="000000"/>
                </a:solidFill>
                <a:effectLst/>
                <a:uLnTx/>
                <a:uFillTx/>
                <a:latin typeface="Arial" charset="0"/>
                <a:ea typeface="+mn-ea"/>
                <a:cs typeface="Arial" charset="0"/>
              </a:rPr>
              <a:t>(s) respuesta(s).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Respuesta: </a:t>
            </a:r>
            <a:r>
              <a:rPr kumimoji="0" lang="es-GT" sz="1200" b="0" i="1" u="none" strike="noStrike" kern="1200" cap="none" spc="0" normalizeH="0" baseline="0" noProof="0" dirty="0">
                <a:ln>
                  <a:noFill/>
                </a:ln>
                <a:solidFill>
                  <a:srgbClr val="000000"/>
                </a:solidFill>
                <a:effectLst/>
                <a:uLnTx/>
                <a:uFillTx/>
                <a:latin typeface="Arial" charset="0"/>
                <a:ea typeface="+mn-ea"/>
                <a:cs typeface="Arial" charset="0"/>
              </a:rPr>
              <a:t>Debería haber 17</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.&lt;CLICKx2&gt;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kumimoji="0" lang="es-GT" sz="1200" b="0" i="0" u="none" strike="noStrike" kern="1200" cap="none" spc="0" normalizeH="0" baseline="0" noProof="0" dirty="0">
                <a:ln>
                  <a:noFill/>
                </a:ln>
                <a:solidFill>
                  <a:srgbClr val="000000"/>
                </a:solidFill>
                <a:effectLst/>
                <a:uLnTx/>
                <a:uFillTx/>
                <a:latin typeface="Arial" charset="0"/>
                <a:ea typeface="+mn-ea"/>
                <a:cs typeface="Arial" charset="0"/>
              </a:rPr>
              <a:t>Para la diapositiva 16: inserte un cuadro de texto con su nombre y la dirección de correo electrónico.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&lt;CLICKx2&gt;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kumimoji="0" lang="es-GT" sz="1200" b="0" i="0" u="none" strike="noStrike" kern="1200" cap="none" spc="0" normalizeH="0" baseline="0" noProof="0" dirty="0">
                <a:ln>
                  <a:noFill/>
                </a:ln>
                <a:solidFill>
                  <a:srgbClr val="000000"/>
                </a:solidFill>
                <a:effectLst/>
                <a:uLnTx/>
                <a:uFillTx/>
                <a:latin typeface="Arial" charset="0"/>
                <a:ea typeface="+mn-ea"/>
                <a:cs typeface="Arial" charset="0"/>
              </a:rPr>
              <a:t>Inserte "Gracias" en la diapositiva </a:t>
            </a:r>
            <a:r>
              <a:rPr lang="es-GT" dirty="0"/>
              <a:t>17. </a:t>
            </a:r>
            <a:r>
              <a:rPr lang="es-GT" b="1" dirty="0"/>
              <a:t>&lt;CLICK&gt;</a:t>
            </a:r>
          </a:p>
          <a:p>
            <a:pPr marL="0" indent="0">
              <a:buNone/>
            </a:pPr>
            <a:endParaRPr lang="en-US" b="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1880126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i="0" u="sng" noProof="0" dirty="0"/>
              <a:t>Diga: </a:t>
            </a:r>
            <a:r>
              <a:rPr lang="es-GT" i="0" noProof="0" dirty="0"/>
              <a:t>Ahora vamos a personalizar el estilo y el tamaño de la letra. </a:t>
            </a:r>
            <a:r>
              <a:rPr lang="es-GT" b="1" noProof="0" dirty="0"/>
              <a:t>&lt;CLICK&gt; </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Pregunte: </a:t>
            </a:r>
            <a:r>
              <a:rPr lang="es-GT" noProof="0" dirty="0">
                <a:latin typeface="Arial" panose="020B0604020202020204" pitchFamily="34" charset="0"/>
                <a:cs typeface="Arial" panose="020B0604020202020204" pitchFamily="34" charset="0"/>
              </a:rPr>
              <a:t>¿Qué es lo más importante a la hora de elegir el tipo y el tamaño de la letra (fuente)?</a:t>
            </a:r>
          </a:p>
          <a:p>
            <a:pPr marL="171450" indent="-171450">
              <a:buFont typeface="Wingdings" panose="05000000000000000000" pitchFamily="2" charset="2"/>
              <a:buChar char="§"/>
            </a:pPr>
            <a:endParaRPr lang="es-GT"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GT" b="1" u="sng" noProof="0" dirty="0">
                <a:latin typeface="Arial" panose="020B0604020202020204" pitchFamily="34" charset="0"/>
                <a:cs typeface="Arial" panose="020B0604020202020204" pitchFamily="34" charset="0"/>
              </a:rPr>
              <a:t>Acuse recibo de la</a:t>
            </a:r>
            <a:r>
              <a:rPr lang="es-GT" noProof="0" dirty="0">
                <a:latin typeface="Arial" panose="020B0604020202020204" pitchFamily="34" charset="0"/>
                <a:cs typeface="Arial" panose="020B0604020202020204" pitchFamily="34" charset="0"/>
              </a:rPr>
              <a:t>(s) respuesta(s). </a:t>
            </a:r>
            <a:r>
              <a:rPr lang="es-GT" b="1" noProof="0" dirty="0"/>
              <a:t>&lt;CLICK&gt; Respuesta: </a:t>
            </a:r>
            <a:r>
              <a:rPr lang="es-GT" i="1" noProof="0" dirty="0">
                <a:latin typeface="Arial" panose="020B0604020202020204" pitchFamily="34" charset="0"/>
                <a:cs typeface="Arial" panose="020B0604020202020204" pitchFamily="34" charset="0"/>
              </a:rPr>
              <a:t>Necesidad de que el público lea con facilidad.</a:t>
            </a:r>
          </a:p>
          <a:p>
            <a:endParaRPr lang="es-GT"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b="1" u="sng" noProof="0" dirty="0"/>
              <a:t>Diga: </a:t>
            </a:r>
            <a:r>
              <a:rPr lang="es-GT" b="0" noProof="0" dirty="0"/>
              <a:t>Cambie el tipo de letra de la diapositiva 16 a Arial </a:t>
            </a:r>
            <a:r>
              <a:rPr lang="es-GT" b="1" noProof="0" dirty="0"/>
              <a:t>28 pt &lt;CLICKx2&gt;</a:t>
            </a:r>
            <a:r>
              <a:rPr lang="es-GT" b="1" u="sng" noProof="0" dirty="0"/>
              <a:t>. </a:t>
            </a:r>
          </a:p>
          <a:p>
            <a:pPr marL="171450" indent="-171450">
              <a:buFont typeface="Wingdings" panose="05000000000000000000" pitchFamily="2" charset="2"/>
              <a:buChar char="§"/>
            </a:pPr>
            <a:endParaRPr lang="es-GT" b="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b="1" u="sng" noProof="0" dirty="0"/>
              <a:t>Diga: </a:t>
            </a:r>
            <a:r>
              <a:rPr lang="es-GT" b="0" noProof="0" dirty="0"/>
              <a:t>Cambie la letra de la diapositiva 17 a Arial 28 pt </a:t>
            </a:r>
            <a:r>
              <a:rPr lang="es-GT" b="1" noProof="0" dirty="0"/>
              <a:t>&lt;CLICKx3&gt; </a:t>
            </a:r>
            <a:r>
              <a:rPr lang="es-GT" b="0" noProof="0" dirty="0"/>
              <a:t>y luego guarde la presentación.</a:t>
            </a:r>
          </a:p>
          <a:p>
            <a:endParaRPr lang="es-GT" b="1" i="1" noProof="0" dirty="0"/>
          </a:p>
          <a:p>
            <a:pPr marL="171450" indent="-171450">
              <a:buFont typeface="Wingdings" panose="05000000000000000000" pitchFamily="2" charset="2"/>
              <a:buChar char="v"/>
            </a:pPr>
            <a:r>
              <a:rPr lang="es-GT" b="1" i="1" noProof="0" dirty="0"/>
              <a:t>Haga una pausa para consultar con los participantes si pudieron completar el ejercicio.</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1022342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a:latin typeface="Arial" panose="020B0604020202020204" pitchFamily="34" charset="0"/>
                <a:ea typeface="Calibri"/>
                <a:cs typeface="Arial" panose="020B0604020202020204" pitchFamily="34" charset="0"/>
                <a:sym typeface="Calibri"/>
              </a:rPr>
              <a:t>Notas del instructor</a:t>
            </a:r>
            <a:r>
              <a:rPr lang="en-US" sz="1200" i="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chemeClr val="dk1"/>
              </a:buClr>
              <a:buSzPts val="1200"/>
              <a:buFont typeface="Calibri"/>
              <a:buNone/>
            </a:pPr>
            <a:endParaRPr lang="en-US" b="1">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
                <a:schemeClr val="dk1"/>
              </a:buClr>
              <a:buSzPts val="1200"/>
              <a:buFont typeface="Wingdings" panose="05000000000000000000" pitchFamily="2" charset="2"/>
              <a:buChar char="v"/>
              <a:tabLst/>
              <a:defRPr/>
            </a:pPr>
            <a:r>
              <a:rPr lang="en-US" b="1" i="1">
                <a:latin typeface="Arial" panose="020B0604020202020204" pitchFamily="34" charset="0"/>
                <a:cs typeface="Arial" panose="020B0604020202020204" pitchFamily="34" charset="0"/>
              </a:rPr>
              <a:t>Estos iconos están pensados para servirle de señales y ayudarle a navegar por el contenido y saber lo que le espera.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n-US" b="1" u="sng">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n-US" b="1" u="sng">
                <a:latin typeface="Arial" panose="020B0604020202020204" pitchFamily="34" charset="0"/>
                <a:cs typeface="Arial" panose="020B0604020202020204" pitchFamily="34" charset="0"/>
              </a:rPr>
              <a:t>Diga: </a:t>
            </a:r>
            <a:r>
              <a:rPr lang="en-US" sz="1200" b="0">
                <a:latin typeface="Arial" panose="020B0604020202020204" pitchFamily="34" charset="0"/>
                <a:ea typeface="Calibri"/>
                <a:cs typeface="Arial" panose="020B0604020202020204" pitchFamily="34" charset="0"/>
                <a:sym typeface="Calibri"/>
              </a:rPr>
              <a:t>A modo de recordatorio</a:t>
            </a:r>
            <a:r>
              <a:rPr lang="en-US">
                <a:latin typeface="Arial" panose="020B0604020202020204" pitchFamily="34" charset="0"/>
                <a:cs typeface="Arial" panose="020B0604020202020204" pitchFamily="34" charset="0"/>
              </a:rPr>
              <a:t>, verá iconos utilizados a lo largo de las presentaciones de FETP Frontline. </a:t>
            </a:r>
          </a:p>
          <a:p>
            <a:endParaRPr lang="en-US"/>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35254421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Los títulos deben tener un tamaño de fuente de al menos 36 puntos. </a:t>
            </a:r>
            <a:r>
              <a:rPr lang="es-GT" b="1" noProof="0" dirty="0"/>
              <a:t>&lt;CLICK&gt; </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Diga: </a:t>
            </a:r>
            <a:r>
              <a:rPr lang="es-GT" b="0" noProof="0" dirty="0"/>
              <a:t>El texto principal debe tener una fuente de al menos 24 puntos. El texto explicativo que aporte detalles al texto principal debe tener un tipo de letra de 20 puntos</a:t>
            </a:r>
            <a:r>
              <a:rPr lang="es-GT" b="1" noProof="0" dirty="0"/>
              <a:t>.&lt;CLICK&gt; </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Diga</a:t>
            </a:r>
            <a:r>
              <a:rPr lang="es-GT" b="0" noProof="0" dirty="0"/>
              <a:t>: Pueden ver ejemplos de los diferentes tamaños de letra, desde 28 puntos hasta 16 puntos</a:t>
            </a:r>
            <a:r>
              <a:rPr lang="es-GT" b="1" noProof="0" dirty="0"/>
              <a:t>.&lt;CLICKx2&gt; </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Diga: </a:t>
            </a:r>
            <a:r>
              <a:rPr lang="es-GT" b="0" noProof="0" dirty="0"/>
              <a:t>Serif, especialmente Times New Roman, es la opción preferida para imprimir libros o documentos. Fíjese en los puntos de los bordes de la letra E. </a:t>
            </a:r>
            <a:r>
              <a:rPr lang="es-GT" b="1" noProof="0" dirty="0"/>
              <a:t>&lt;CLICx2&gt;</a:t>
            </a:r>
          </a:p>
          <a:p>
            <a:pPr marL="171450" indent="-171450">
              <a:buFont typeface="Wingdings" panose="05000000000000000000" pitchFamily="2" charset="2"/>
              <a:buChar char="§"/>
            </a:pPr>
            <a:endParaRPr lang="es-GT" b="1" u="sng" noProof="0" dirty="0"/>
          </a:p>
          <a:p>
            <a:pPr marL="171450" indent="-171450">
              <a:buFont typeface="Wingdings" panose="05000000000000000000" pitchFamily="2" charset="2"/>
              <a:buChar char="§"/>
            </a:pPr>
            <a:r>
              <a:rPr lang="es-GT" b="1" u="sng" noProof="0" dirty="0"/>
              <a:t>Di: </a:t>
            </a:r>
            <a:r>
              <a:rPr lang="es-MX" b="0" noProof="0" dirty="0"/>
              <a:t>Las fuentes Sans </a:t>
            </a:r>
            <a:r>
              <a:rPr lang="es-MX" b="0" noProof="0" dirty="0" err="1"/>
              <a:t>serif</a:t>
            </a:r>
            <a:r>
              <a:rPr lang="es-MX" b="0" noProof="0" dirty="0"/>
              <a:t>, como Arial, Calibri y Tahoma, son </a:t>
            </a:r>
            <a:r>
              <a:rPr lang="es-GT" b="0" noProof="0" dirty="0"/>
              <a:t>preferidas para las presentaciones que se proyectarán en una pantalla. Fíjese en los bordes limpios y claros de las letras.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3115939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dirty="0"/>
          </a:p>
          <a:p>
            <a:pPr marL="171450" indent="-171450">
              <a:buFont typeface="Wingdings" panose="05000000000000000000" pitchFamily="2" charset="2"/>
              <a:buChar char="§"/>
            </a:pPr>
            <a:r>
              <a:rPr lang="es-GT" sz="1200" b="1" u="sng" dirty="0"/>
              <a:t>Diga: </a:t>
            </a:r>
            <a:r>
              <a:rPr lang="es-GT" sz="1200" dirty="0"/>
              <a:t>Diríjase a la diapositiva 1 y haga lo siguiente: </a:t>
            </a:r>
          </a:p>
          <a:p>
            <a:pPr marL="631825" marR="0" lvl="1" indent="-292100" algn="l" defTabSz="457200" rtl="0" eaLnBrk="1" fontAlgn="auto" latinLnBrk="0" hangingPunct="1">
              <a:lnSpc>
                <a:spcPct val="100000"/>
              </a:lnSpc>
              <a:spcBef>
                <a:spcPts val="0"/>
              </a:spcBef>
              <a:spcAft>
                <a:spcPts val="0"/>
              </a:spcAft>
              <a:buClrTx/>
              <a:buSzTx/>
              <a:buFont typeface="Arial" panose="020B0604020202020204" pitchFamily="34" charset="0"/>
              <a:buChar char="•"/>
              <a:tabLst>
                <a:tab pos="631825" algn="l"/>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Añadir título: Taller 3 Presentación</a:t>
            </a:r>
          </a:p>
          <a:p>
            <a:pPr marL="631825" marR="0" lvl="1" indent="-292100" algn="l" defTabSz="457200" rtl="0" eaLnBrk="1" fontAlgn="auto" latinLnBrk="0" hangingPunct="1">
              <a:lnSpc>
                <a:spcPct val="100000"/>
              </a:lnSpc>
              <a:spcBef>
                <a:spcPts val="0"/>
              </a:spcBef>
              <a:spcAft>
                <a:spcPts val="0"/>
              </a:spcAft>
              <a:buClrTx/>
              <a:buSzTx/>
              <a:buFont typeface="Arial" panose="020B0604020202020204" pitchFamily="34" charset="0"/>
              <a:buChar char="•"/>
              <a:tabLst>
                <a:tab pos="631825" algn="l"/>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Añadir un cuadro de subtítulos con su nombre</a:t>
            </a:r>
          </a:p>
          <a:p>
            <a:pPr marL="631825" marR="0" lvl="1" indent="-292100" algn="l" defTabSz="457200" rtl="0" eaLnBrk="1" fontAlgn="auto" latinLnBrk="0" hangingPunct="1">
              <a:lnSpc>
                <a:spcPct val="100000"/>
              </a:lnSpc>
              <a:spcBef>
                <a:spcPts val="0"/>
              </a:spcBef>
              <a:spcAft>
                <a:spcPts val="0"/>
              </a:spcAft>
              <a:buClrTx/>
              <a:buSzTx/>
              <a:buFont typeface="Arial" panose="020B0604020202020204" pitchFamily="34" charset="0"/>
              <a:buChar char="•"/>
              <a:tabLst>
                <a:tab pos="631825" algn="l"/>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Cambiar la fuente del título a Franklin Gothic Book, 48 pt.</a:t>
            </a:r>
          </a:p>
          <a:p>
            <a:pPr marL="631825" marR="0" lvl="1" indent="-292100" algn="l" defTabSz="457200" rtl="0" eaLnBrk="1" fontAlgn="auto" latinLnBrk="0" hangingPunct="1">
              <a:lnSpc>
                <a:spcPct val="100000"/>
              </a:lnSpc>
              <a:spcBef>
                <a:spcPts val="0"/>
              </a:spcBef>
              <a:spcAft>
                <a:spcPts val="0"/>
              </a:spcAft>
              <a:buClrTx/>
              <a:buSzTx/>
              <a:buFont typeface="Arial" panose="020B0604020202020204" pitchFamily="34" charset="0"/>
              <a:buChar char="•"/>
              <a:tabLst>
                <a:tab pos="631825" algn="l"/>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Cambiar la fuente del nombre a Franklin Gothic Book, 28 pt.</a:t>
            </a:r>
          </a:p>
          <a:p>
            <a:pPr marL="631825" marR="0" lvl="1" indent="-292100" algn="l" defTabSz="457200" rtl="0" eaLnBrk="1" fontAlgn="auto" latinLnBrk="0" hangingPunct="1">
              <a:lnSpc>
                <a:spcPct val="100000"/>
              </a:lnSpc>
              <a:spcBef>
                <a:spcPts val="0"/>
              </a:spcBef>
              <a:spcAft>
                <a:spcPts val="0"/>
              </a:spcAft>
              <a:buClrTx/>
              <a:buSzTx/>
              <a:buFont typeface="Arial" panose="020B0604020202020204" pitchFamily="34" charset="0"/>
              <a:buChar char="•"/>
              <a:tabLst>
                <a:tab pos="631825" algn="l"/>
              </a:tabLst>
              <a:defRPr/>
            </a:pPr>
            <a:endParaRPr kumimoji="0" lang="es-GT" sz="1200" b="0" i="0" u="none"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v"/>
            </a:pPr>
            <a:r>
              <a:rPr lang="es-GT" sz="1200" b="1" i="1" dirty="0"/>
              <a:t>Haga una pausa para que los participantes completen y luego </a:t>
            </a:r>
            <a:r>
              <a:rPr lang="es-GT" sz="1200" b="1" dirty="0"/>
              <a:t>&lt;CLICK&gt;. </a:t>
            </a:r>
          </a:p>
          <a:p>
            <a:pPr marL="0" indent="0">
              <a:buFont typeface="Wingdings" panose="05000000000000000000" pitchFamily="2" charset="2"/>
              <a:buNone/>
            </a:pPr>
            <a:endParaRPr lang="es-GT" sz="1200" b="1" dirty="0"/>
          </a:p>
          <a:p>
            <a:pPr marL="171450" indent="-171450">
              <a:buFont typeface="Wingdings" panose="05000000000000000000" pitchFamily="2" charset="2"/>
              <a:buChar char="§"/>
            </a:pPr>
            <a:r>
              <a:rPr lang="es-GT" sz="1200" b="1" u="sng" dirty="0"/>
              <a:t>Diga: </a:t>
            </a:r>
            <a:r>
              <a:rPr lang="es-GT" sz="1200" b="0" dirty="0"/>
              <a:t>En las diapositivas de Encabezado de Sección, cambie los títulos a Arial, tamaño de fuente 48. </a:t>
            </a:r>
            <a:r>
              <a:rPr lang="es-GT" sz="1200" b="1" dirty="0"/>
              <a:t>&lt;CLICK&gt; </a:t>
            </a:r>
          </a:p>
          <a:p>
            <a:pPr marL="171450" indent="-171450">
              <a:buFont typeface="Wingdings" panose="05000000000000000000" pitchFamily="2" charset="2"/>
              <a:buChar char="§"/>
            </a:pPr>
            <a:endParaRPr lang="es-GT" sz="1200" b="1" dirty="0"/>
          </a:p>
          <a:p>
            <a:pPr marL="171450" indent="-171450">
              <a:buFont typeface="Wingdings" panose="05000000000000000000" pitchFamily="2" charset="2"/>
              <a:buChar char="§"/>
            </a:pPr>
            <a:r>
              <a:rPr lang="es-GT" sz="1200" b="1" u="sng" dirty="0"/>
              <a:t>Diga: </a:t>
            </a:r>
            <a:r>
              <a:rPr lang="es-GT" sz="1200" b="0" dirty="0"/>
              <a:t>En las diapositivas de contacto y agradecimiento, cambie los títulos a Franklin Gothic Book, 26 pt. </a:t>
            </a:r>
            <a:r>
              <a:rPr lang="es-GT" sz="1200" b="1" dirty="0"/>
              <a:t>&lt;CLICK&gt; </a:t>
            </a:r>
          </a:p>
          <a:p>
            <a:pPr marL="171450" indent="-171450">
              <a:buFont typeface="Wingdings" panose="05000000000000000000" pitchFamily="2" charset="2"/>
              <a:buChar char="§"/>
            </a:pPr>
            <a:endParaRPr lang="es-GT" sz="1200" b="1" dirty="0"/>
          </a:p>
          <a:p>
            <a:pPr marL="171450" indent="-171450">
              <a:buFont typeface="Wingdings" panose="05000000000000000000" pitchFamily="2" charset="2"/>
              <a:buChar char="§"/>
            </a:pPr>
            <a:r>
              <a:rPr lang="es-GT" sz="1200" b="1" u="sng" dirty="0"/>
              <a:t>Diga: </a:t>
            </a:r>
            <a:r>
              <a:rPr lang="es-GT" sz="1200" b="0" dirty="0"/>
              <a:t>Por último, guarde los cambios y compártalos con un compañero para revisar su exactitud.</a:t>
            </a:r>
          </a:p>
          <a:p>
            <a:endParaRPr lang="es-GT" sz="1200" b="1" i="1" dirty="0"/>
          </a:p>
          <a:p>
            <a:pPr marL="171450" indent="-171450">
              <a:buFont typeface="Wingdings" panose="05000000000000000000" pitchFamily="2" charset="2"/>
              <a:buChar char="v"/>
            </a:pPr>
            <a:r>
              <a:rPr lang="es-GT" sz="1200" b="1" i="1" dirty="0"/>
              <a:t>Deje tiempo para que los participantes revisen el trabajo de los demás.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3315552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dirty="0"/>
          </a:p>
          <a:p>
            <a:pPr marL="171450" indent="-171450">
              <a:buFont typeface="Wingdings" panose="05000000000000000000" pitchFamily="2" charset="2"/>
              <a:buChar char="§"/>
            </a:pPr>
            <a:r>
              <a:rPr lang="es-GT" sz="1200" b="1" u="sng" dirty="0"/>
              <a:t>Diga: </a:t>
            </a:r>
            <a:r>
              <a:rPr lang="es-GT" dirty="0"/>
              <a:t>En la diapositiva 6, inserte una tabla de 3x3. </a:t>
            </a:r>
            <a:r>
              <a:rPr lang="es-GT" b="1" dirty="0"/>
              <a:t>&lt;CLICKx2&gt; </a:t>
            </a:r>
            <a:r>
              <a:rPr lang="es-GT" dirty="0"/>
              <a:t>Cambie el color a blanco y negro. Ahora debería parecerse a la imagen de la derecha.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b="1" i="1"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b="1" i="1" dirty="0"/>
              <a:t>Haga una pausa para que los participantes terminen.</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&lt;CLICKx2&gt; </a:t>
            </a:r>
          </a:p>
          <a:p>
            <a:endParaRPr lang="es-GT" dirty="0"/>
          </a:p>
          <a:p>
            <a:pPr marL="171450" indent="-171450">
              <a:buFont typeface="Wingdings" panose="05000000000000000000" pitchFamily="2" charset="2"/>
              <a:buChar char="§"/>
            </a:pPr>
            <a:r>
              <a:rPr lang="es-GT" b="1" u="sng" dirty="0"/>
              <a:t>Diga: </a:t>
            </a:r>
            <a:r>
              <a:rPr lang="es-GT" dirty="0"/>
              <a:t>Ahora, inserte una fila y una columna. Ahora debería tener 4 filas y 4 columnas como en la imagen de la izquierda.</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&lt;CLICKx2&gt;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dirty="0"/>
              <a:t>Borre la fila y la columna que acaba de añadir. </a:t>
            </a:r>
            <a:r>
              <a:rPr lang="es-GT" b="1" dirty="0"/>
              <a:t>&lt;CLICK&gt; </a:t>
            </a:r>
            <a:r>
              <a:rPr lang="es-GT" b="0" dirty="0"/>
              <a:t>Ahora debería volver a tener 3 filas y 3 columnas.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824430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¡Vamos a practicar la adición de un gráfico!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Diga: </a:t>
            </a:r>
            <a:r>
              <a:rPr lang="es-GT" noProof="0" dirty="0"/>
              <a:t>Primero. Añada una nueva diapositiva después de la diapositiva 6. </a:t>
            </a:r>
            <a:r>
              <a:rPr lang="es-GT" b="1" noProof="0" dirty="0"/>
              <a:t>&lt;CLICK&gt; </a:t>
            </a:r>
            <a:r>
              <a:rPr lang="es-GT" b="0" noProof="0" dirty="0"/>
              <a:t>Ahora, seleccione insertar y añada un gráfico de columnas agrupadas. </a:t>
            </a:r>
            <a:r>
              <a:rPr lang="es-GT" b="1" noProof="0" dirty="0"/>
              <a:t>&lt;CLICK&gt; </a:t>
            </a:r>
            <a:r>
              <a:rPr lang="es-GT" b="0" noProof="0" dirty="0"/>
              <a:t>Verá el gráfico junto con la tabla de arriba para ingresar los datos. </a:t>
            </a:r>
            <a:r>
              <a:rPr lang="es-GT" b="1" noProof="0" dirty="0"/>
              <a:t>&lt;CLICK&gt; </a:t>
            </a:r>
            <a:r>
              <a:rPr lang="es-GT" b="0" noProof="0" dirty="0"/>
              <a:t>Ingrese nuevos datos, los que quiera, para ver los cambios que se producen en el gráfico.</a:t>
            </a:r>
          </a:p>
          <a:p>
            <a:pPr marL="171450" indent="-171450">
              <a:buFont typeface="Wingdings" panose="05000000000000000000" pitchFamily="2" charset="2"/>
              <a:buChar char="§"/>
            </a:pPr>
            <a:endParaRPr lang="es-GT" b="0" noProof="0" dirty="0"/>
          </a:p>
          <a:p>
            <a:pPr marL="171450" indent="-171450">
              <a:buFont typeface="Wingdings" panose="05000000000000000000" pitchFamily="2" charset="2"/>
              <a:buChar char="v"/>
            </a:pPr>
            <a:r>
              <a:rPr lang="es-GT" sz="1200" b="1" i="1" noProof="0" dirty="0"/>
              <a:t>Haga una pausa para que los participantes terminen.</a:t>
            </a:r>
            <a:endParaRPr lang="es-GT" b="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1886311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sz="1200" dirty="0"/>
          </a:p>
          <a:p>
            <a:pPr marL="171450" indent="-171450">
              <a:buFont typeface="Wingdings" panose="05000000000000000000" pitchFamily="2" charset="2"/>
              <a:buChar char="§"/>
            </a:pPr>
            <a:r>
              <a:rPr lang="es-GT" sz="1200" b="1" u="sng" dirty="0"/>
              <a:t>Diga</a:t>
            </a:r>
            <a:r>
              <a:rPr lang="es-GT" sz="1200" dirty="0"/>
              <a:t>: Habrá muchos casos en los que querrá copiar y pegar datos de una hoja de cálculo de Excel, así que practicaremos eso. En primer lugar, abra el archivo Excel titulado </a:t>
            </a:r>
            <a:r>
              <a:rPr lang="es-GT" sz="1200" i="1" dirty="0"/>
              <a:t>FETPF3.0_WS2_PP07_ES_Supplemental_Files_Data_Excel_File.xlsx </a:t>
            </a:r>
            <a:r>
              <a:rPr lang="es-GT" sz="1200" b="1" i="0" dirty="0"/>
              <a:t>&lt;CLICK&gt; </a:t>
            </a:r>
          </a:p>
          <a:p>
            <a:pPr marL="171450" indent="-171450">
              <a:buFont typeface="Wingdings" panose="05000000000000000000" pitchFamily="2" charset="2"/>
              <a:buChar char="§"/>
            </a:pPr>
            <a:endParaRPr lang="es-GT" sz="1200" b="1" i="0" dirty="0"/>
          </a:p>
          <a:p>
            <a:pPr marL="171450" indent="-171450">
              <a:buFont typeface="Wingdings" panose="05000000000000000000" pitchFamily="2" charset="2"/>
              <a:buChar char="§"/>
            </a:pPr>
            <a:r>
              <a:rPr lang="es-GT" sz="1200" b="1" i="0" u="sng" dirty="0"/>
              <a:t>Diga: </a:t>
            </a:r>
            <a:r>
              <a:rPr lang="es-GT" sz="1200" i="0" dirty="0"/>
              <a:t>A continuación, abra la hoja de cálculo titulada </a:t>
            </a:r>
            <a:r>
              <a:rPr lang="es-GT" sz="1200" i="1" dirty="0"/>
              <a:t>“Personal-Comunidad”. </a:t>
            </a:r>
            <a:r>
              <a:rPr lang="es-GT" sz="1200" b="0" i="0" dirty="0"/>
              <a:t>Seleccione las 3 primeras columnas, las 10 primeras filas, luego, seleccione </a:t>
            </a:r>
            <a:r>
              <a:rPr lang="es-GT" sz="1200" b="1" i="1" dirty="0"/>
              <a:t>COPIAR. </a:t>
            </a:r>
            <a:r>
              <a:rPr lang="es-GT" sz="1200" b="0" i="0" dirty="0"/>
              <a:t>Pegue en la Diapositiva 7, celda A1. </a:t>
            </a:r>
            <a:r>
              <a:rPr lang="es-GT" sz="1200" b="1" i="0" dirty="0"/>
              <a:t>&lt;CLICK&gt; </a:t>
            </a:r>
            <a:r>
              <a:rPr lang="es-GT" sz="1200" b="0" i="0" dirty="0"/>
              <a:t>Luego, agregue lo siguiente:</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1" i="0" u="none" strike="noStrike" kern="1200" cap="none" spc="0" normalizeH="0" baseline="0" noProof="0" dirty="0">
                <a:ln>
                  <a:noFill/>
                </a:ln>
                <a:solidFill>
                  <a:prstClr val="black"/>
                </a:solidFill>
                <a:effectLst/>
                <a:uLnTx/>
                <a:uFillTx/>
                <a:latin typeface="Arial"/>
                <a:ea typeface="+mn-ea"/>
                <a:cs typeface="+mn-cs"/>
              </a:rPr>
              <a:t>Título: </a:t>
            </a:r>
            <a:r>
              <a:rPr kumimoji="0" lang="es-GT" sz="1200" b="0" i="1" u="none" strike="noStrike" kern="1200" cap="none" spc="0" normalizeH="0" baseline="0" noProof="0" dirty="0">
                <a:ln>
                  <a:noFill/>
                </a:ln>
                <a:solidFill>
                  <a:prstClr val="black"/>
                </a:solidFill>
                <a:effectLst/>
                <a:uLnTx/>
                <a:uFillTx/>
                <a:latin typeface="Arial"/>
                <a:ea typeface="+mn-ea"/>
                <a:cs typeface="+mn-cs"/>
              </a:rPr>
              <a:t>Excel Datos de Práctica</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1" i="0" u="none" strike="noStrike" kern="1200" cap="none" spc="0" normalizeH="0" baseline="0" noProof="0" dirty="0">
                <a:ln>
                  <a:noFill/>
                </a:ln>
                <a:solidFill>
                  <a:prstClr val="black"/>
                </a:solidFill>
                <a:effectLst/>
                <a:uLnTx/>
                <a:uFillTx/>
                <a:latin typeface="Arial"/>
                <a:ea typeface="+mn-ea"/>
                <a:cs typeface="+mn-cs"/>
              </a:rPr>
              <a:t>Título del eje (horizontal): </a:t>
            </a:r>
            <a:r>
              <a:rPr kumimoji="0" lang="es-GT" sz="1200" b="0" i="1" u="none" strike="noStrike" kern="1200" cap="none" spc="0" normalizeH="0" baseline="0" noProof="0" dirty="0">
                <a:ln>
                  <a:noFill/>
                </a:ln>
                <a:solidFill>
                  <a:prstClr val="black"/>
                </a:solidFill>
                <a:effectLst/>
                <a:uLnTx/>
                <a:uFillTx/>
                <a:latin typeface="Arial"/>
                <a:ea typeface="+mn-ea"/>
                <a:cs typeface="+mn-cs"/>
              </a:rPr>
              <a:t>Fecha de inicio, 2017</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1" i="0" u="none" strike="noStrike" kern="1200" cap="none" spc="0" normalizeH="0" baseline="0" noProof="0" dirty="0">
                <a:ln>
                  <a:noFill/>
                </a:ln>
                <a:solidFill>
                  <a:prstClr val="black"/>
                </a:solidFill>
                <a:effectLst/>
                <a:uLnTx/>
                <a:uFillTx/>
                <a:latin typeface="Arial"/>
                <a:ea typeface="+mn-ea"/>
                <a:cs typeface="+mn-cs"/>
              </a:rPr>
              <a:t>Título del eje (vertical): </a:t>
            </a:r>
            <a:r>
              <a:rPr kumimoji="0" lang="es-GT" sz="1200" b="0" i="1" u="none" strike="noStrike" kern="1200" cap="none" spc="0" normalizeH="0" baseline="0" noProof="0" dirty="0">
                <a:ln>
                  <a:noFill/>
                </a:ln>
                <a:solidFill>
                  <a:prstClr val="black"/>
                </a:solidFill>
                <a:effectLst/>
                <a:uLnTx/>
                <a:uFillTx/>
                <a:latin typeface="Arial"/>
                <a:ea typeface="+mn-ea"/>
                <a:cs typeface="+mn-cs"/>
              </a:rPr>
              <a:t>No. de casos</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Ajuste las fechas debajo del eje X según sea necesario</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dirty="0"/>
              <a:t>Haga una pausa para que los participantes terminen.</a:t>
            </a:r>
            <a:endParaRPr lang="es-GT" sz="1200" b="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7183966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dirty="0"/>
              <a:t>Diga: </a:t>
            </a:r>
            <a:r>
              <a:rPr lang="es-GT" sz="1200" dirty="0"/>
              <a:t>Para practicar la copia de un gráfico de Excel, utilizaremos la diapositiva 13. </a:t>
            </a:r>
            <a:r>
              <a:rPr lang="es-GT" sz="1200" b="1" dirty="0"/>
              <a:t>&lt;CLIC&gt; </a:t>
            </a:r>
            <a:r>
              <a:rPr lang="es-GT" sz="1200" b="0" dirty="0"/>
              <a:t>Vaya al archivo complementario de Excel y abra el archivo titulado “Hoja de trabajo </a:t>
            </a:r>
            <a:r>
              <a:rPr lang="es-GT" sz="1200" b="0" dirty="0" err="1"/>
              <a:t>Buruli</a:t>
            </a:r>
            <a:r>
              <a:rPr lang="es-GT" sz="1200" b="0" dirty="0"/>
              <a:t> de la OMS”</a:t>
            </a:r>
            <a:r>
              <a:rPr lang="es-GT" sz="1200" b="0" i="1" dirty="0"/>
              <a:t>.</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De clic izquierdo al </a:t>
            </a:r>
            <a:r>
              <a:rPr kumimoji="0" lang="es-GT" sz="1200" b="0" i="0" u="none" strike="noStrike" kern="1200" cap="none" spc="0" normalizeH="0" baseline="0" noProof="0" dirty="0">
                <a:ln>
                  <a:noFill/>
                </a:ln>
                <a:solidFill>
                  <a:prstClr val="black"/>
                </a:solidFill>
                <a:effectLst/>
                <a:uLnTx/>
                <a:uFillTx/>
                <a:latin typeface="Arial"/>
                <a:ea typeface="+mn-ea"/>
                <a:cs typeface="Arial" charset="0"/>
              </a:rPr>
              <a:t>gráfico</a:t>
            </a:r>
            <a:endParaRPr kumimoji="0" lang="es-GT" sz="1200" b="0" i="0" u="none" strike="noStrike" kern="1200" cap="none" spc="0" normalizeH="0" baseline="0" noProof="0" dirty="0">
              <a:ln>
                <a:noFill/>
              </a:ln>
              <a:solidFill>
                <a:prstClr val="black"/>
              </a:solidFill>
              <a:effectLst/>
              <a:uLnTx/>
              <a:uFillTx/>
              <a:latin typeface="Arial"/>
              <a:ea typeface="+mn-ea"/>
              <a:cs typeface="+mn-cs"/>
            </a:endParaRP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Haga clic con el botón derecho y seleccione </a:t>
            </a:r>
            <a:r>
              <a:rPr kumimoji="0" lang="es-GT" sz="1200" b="1" i="1" u="none" strike="noStrike" kern="1200" cap="none" spc="0" normalizeH="0" baseline="0" noProof="0" dirty="0">
                <a:ln>
                  <a:noFill/>
                </a:ln>
                <a:solidFill>
                  <a:prstClr val="black"/>
                </a:solidFill>
                <a:effectLst/>
                <a:uLnTx/>
                <a:uFillTx/>
                <a:latin typeface="Arial"/>
                <a:ea typeface="+mn-ea"/>
                <a:cs typeface="+mn-cs"/>
              </a:rPr>
              <a:t>Copiar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Pegue en la diapositiva 13</a:t>
            </a:r>
          </a:p>
          <a:p>
            <a:pPr marL="685800" marR="0" lvl="1" indent="-228600" algn="l" defTabSz="914400" rtl="0" eaLnBrk="1" fontAlgn="auto" latinLnBrk="0" hangingPunct="1">
              <a:lnSpc>
                <a:spcPct val="100000"/>
              </a:lnSpc>
              <a:spcBef>
                <a:spcPts val="0"/>
              </a:spcBef>
              <a:spcAft>
                <a:spcPts val="500"/>
              </a:spcAft>
              <a:buClr>
                <a:srgbClr val="109648"/>
              </a:buClr>
              <a:buSzTx/>
              <a:buFont typeface="Wingdings" panose="05000000000000000000" pitchFamily="2" charset="2"/>
              <a:buChar char="§"/>
              <a:tabLst/>
              <a:defRPr/>
            </a:pPr>
            <a:r>
              <a:rPr kumimoji="0" lang="es-GT" sz="1200" b="0" i="0" u="none" strike="noStrike" kern="1200" cap="none" spc="0" normalizeH="0" baseline="0" noProof="0" dirty="0">
                <a:ln>
                  <a:noFill/>
                </a:ln>
                <a:solidFill>
                  <a:prstClr val="black"/>
                </a:solidFill>
                <a:effectLst/>
                <a:uLnTx/>
                <a:uFillTx/>
                <a:latin typeface="Arial"/>
                <a:ea typeface="+mn-ea"/>
                <a:cs typeface="+mn-cs"/>
              </a:rPr>
              <a:t>Modifique los tipos de letra, los ejes y las etiquetas como desee</a:t>
            </a:r>
            <a:endParaRPr kumimoji="0" lang="es-GT" sz="1200" b="0" i="1"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1"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dirty="0"/>
              <a:t>Haga una pausa para que los participantes terminen.</a:t>
            </a:r>
            <a:endParaRPr lang="es-GT" sz="1200" b="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5856342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sz="1200" dirty="0"/>
          </a:p>
          <a:p>
            <a:pPr marL="171450" indent="-171450">
              <a:buFont typeface="Wingdings" panose="05000000000000000000" pitchFamily="2" charset="2"/>
              <a:buChar char="§"/>
            </a:pPr>
            <a:r>
              <a:rPr lang="es-GT" sz="1200" b="1" u="sng" dirty="0"/>
              <a:t>Diga</a:t>
            </a:r>
            <a:r>
              <a:rPr lang="es-GT" sz="1200" dirty="0"/>
              <a:t>: Las imágenes hacen que las presentaciones sean más significativas y atractivas, pero hay que tener en cuenta muchos aspectos al utilizarlas. </a:t>
            </a:r>
          </a:p>
          <a:p>
            <a:pPr marL="171450" indent="-171450">
              <a:buFont typeface="Wingdings" panose="05000000000000000000" pitchFamily="2" charset="2"/>
              <a:buChar char="§"/>
            </a:pPr>
            <a:endParaRPr lang="es-GT" sz="1200" dirty="0"/>
          </a:p>
          <a:p>
            <a:pPr marL="171450" indent="-171450">
              <a:buFont typeface="Wingdings" panose="05000000000000000000" pitchFamily="2" charset="2"/>
              <a:buChar char="§"/>
            </a:pPr>
            <a:r>
              <a:rPr lang="es-GT" sz="1200" b="1" u="sng" dirty="0"/>
              <a:t>Pregunte: </a:t>
            </a:r>
            <a:r>
              <a:rPr kumimoji="0" lang="es-GT" sz="1200" b="0" i="0" u="none" strike="noStrike" kern="1200" cap="none" spc="0" normalizeH="0" baseline="0" noProof="0" dirty="0">
                <a:ln>
                  <a:noFill/>
                </a:ln>
                <a:solidFill>
                  <a:prstClr val="black"/>
                </a:solidFill>
                <a:effectLst/>
                <a:uLnTx/>
                <a:uFillTx/>
                <a:latin typeface="Arial"/>
                <a:ea typeface="+mn-ea"/>
                <a:cs typeface="+mn-cs"/>
              </a:rPr>
              <a:t>¿Qué es lo más importante al utilizar una imagen?</a:t>
            </a:r>
          </a:p>
          <a:p>
            <a:pPr marL="171450" indent="-171450">
              <a:buFont typeface="Wingdings" panose="05000000000000000000" pitchFamily="2" charset="2"/>
              <a:buChar char="§"/>
            </a:pPr>
            <a:endParaRPr kumimoji="0" lang="es-GT" sz="1200" b="0" i="0" u="none"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prstClr val="black"/>
                </a:solidFill>
                <a:effectLst/>
                <a:uLnTx/>
                <a:uFillTx/>
                <a:latin typeface="Arial"/>
                <a:ea typeface="+mn-ea"/>
                <a:cs typeface="+mn-cs"/>
              </a:rPr>
              <a:t>Acepte </a:t>
            </a:r>
            <a:r>
              <a:rPr kumimoji="0" lang="es-GT" sz="1200" b="0" i="0" u="none" strike="noStrike" kern="1200" cap="none" spc="0" normalizeH="0" baseline="0" noProof="0" dirty="0">
                <a:ln>
                  <a:noFill/>
                </a:ln>
                <a:solidFill>
                  <a:prstClr val="black"/>
                </a:solidFill>
                <a:effectLst/>
                <a:uLnTx/>
                <a:uFillTx/>
                <a:latin typeface="Arial"/>
                <a:ea typeface="+mn-ea"/>
                <a:cs typeface="+mn-cs"/>
              </a:rPr>
              <a:t>las respuestas.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Responda: </a:t>
            </a:r>
            <a:r>
              <a:rPr kumimoji="0" lang="es-GT" sz="1200" b="0" i="1" u="none" strike="noStrike" kern="1200" cap="none" spc="0" normalizeH="0" baseline="0" noProof="0" dirty="0">
                <a:ln>
                  <a:noFill/>
                </a:ln>
                <a:solidFill>
                  <a:prstClr val="black"/>
                </a:solidFill>
                <a:effectLst/>
                <a:uLnTx/>
                <a:uFillTx/>
                <a:latin typeface="Arial"/>
                <a:ea typeface="+mn-ea"/>
                <a:cs typeface="+mn-cs"/>
              </a:rPr>
              <a:t>¿Aumenta la comprensión del público?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endParaRPr kumimoji="0" lang="es-GT" sz="1200" b="0" i="1" u="none"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endParaRPr kumimoji="0" lang="es-GT" sz="1200" b="0" i="1" u="none"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prstClr val="black"/>
                </a:solidFill>
                <a:effectLst/>
                <a:uLnTx/>
                <a:uFillTx/>
                <a:latin typeface="Arial"/>
                <a:ea typeface="+mn-ea"/>
                <a:cs typeface="+mn-cs"/>
              </a:rPr>
              <a:t>Pregunta: </a:t>
            </a:r>
            <a:r>
              <a:rPr kumimoji="0" lang="es-GT" sz="1200" b="0" i="0" u="none" strike="noStrike" kern="1200" cap="none" spc="0" normalizeH="0" baseline="0" noProof="0" dirty="0">
                <a:ln>
                  <a:noFill/>
                </a:ln>
                <a:solidFill>
                  <a:prstClr val="black"/>
                </a:solidFill>
                <a:effectLst/>
                <a:uLnTx/>
                <a:uFillTx/>
                <a:latin typeface="Arial"/>
                <a:ea typeface="+mn-ea"/>
                <a:cs typeface="+mn-cs"/>
              </a:rPr>
              <a:t>¿Qué características debe tener una imagen?</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prstClr val="black"/>
                </a:solidFill>
                <a:effectLst/>
                <a:uLnTx/>
                <a:uFillTx/>
                <a:latin typeface="Arial"/>
                <a:ea typeface="+mn-ea"/>
                <a:cs typeface="+mn-cs"/>
              </a:rPr>
              <a:t>Acuse recibo de la</a:t>
            </a:r>
            <a:r>
              <a:rPr kumimoji="0" lang="es-GT" sz="1200" b="0" i="0" u="none" strike="noStrike" kern="1200" cap="none" spc="0" normalizeH="0" baseline="0" noProof="0" dirty="0">
                <a:ln>
                  <a:noFill/>
                </a:ln>
                <a:solidFill>
                  <a:prstClr val="black"/>
                </a:solidFill>
                <a:effectLst/>
                <a:uLnTx/>
                <a:uFillTx/>
                <a:latin typeface="Arial"/>
                <a:ea typeface="+mn-ea"/>
                <a:cs typeface="+mn-cs"/>
              </a:rPr>
              <a:t>(s) respuesta(s).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Respuesta: </a:t>
            </a:r>
            <a:r>
              <a:rPr lang="es-GT" sz="1200" i="1" dirty="0"/>
              <a:t>Pertinente, añade información importante, se relaciona directamente, de alta calidad (nítida, fácil de ver y entender).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endParaRPr lang="es-GT" sz="1200" i="1" dirty="0"/>
          </a:p>
          <a:p>
            <a:pPr marL="171450" indent="-171450">
              <a:buFont typeface="Wingdings" panose="05000000000000000000" pitchFamily="2" charset="2"/>
              <a:buChar char="§"/>
            </a:pPr>
            <a:endParaRPr lang="es-GT" sz="1200" i="1" dirty="0"/>
          </a:p>
          <a:p>
            <a:pPr marL="171450" indent="-171450">
              <a:buFont typeface="Wingdings" panose="05000000000000000000" pitchFamily="2" charset="2"/>
              <a:buChar char="§"/>
            </a:pPr>
            <a:r>
              <a:rPr lang="es-GT" sz="1200" b="1" i="0" u="sng" dirty="0"/>
              <a:t>Pregunte: </a:t>
            </a:r>
            <a:r>
              <a:rPr kumimoji="0" lang="es-GT" sz="1200" b="0" i="0" u="none" strike="noStrike" kern="1200" cap="none" spc="0" normalizeH="0" baseline="0" noProof="0" dirty="0">
                <a:ln>
                  <a:noFill/>
                </a:ln>
                <a:solidFill>
                  <a:prstClr val="black"/>
                </a:solidFill>
                <a:effectLst/>
                <a:uLnTx/>
                <a:uFillTx/>
                <a:latin typeface="Arial"/>
                <a:ea typeface="+mn-ea"/>
                <a:cs typeface="+mn-cs"/>
              </a:rPr>
              <a:t>¿Qué necesita antes de utilizar la imagen de alguien?</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prstClr val="black"/>
                </a:solidFill>
                <a:effectLst/>
                <a:uLnTx/>
                <a:uFillTx/>
                <a:latin typeface="Arial"/>
                <a:ea typeface="+mn-ea"/>
                <a:cs typeface="+mn-cs"/>
              </a:rPr>
              <a:t>Acuse recibo de la</a:t>
            </a:r>
            <a:r>
              <a:rPr kumimoji="0" lang="es-GT" sz="1200" b="0" i="0" u="none" strike="noStrike" kern="1200" cap="none" spc="0" normalizeH="0" baseline="0" noProof="0" dirty="0">
                <a:ln>
                  <a:noFill/>
                </a:ln>
                <a:solidFill>
                  <a:prstClr val="black"/>
                </a:solidFill>
                <a:effectLst/>
                <a:uLnTx/>
                <a:uFillTx/>
                <a:latin typeface="Arial"/>
                <a:ea typeface="+mn-ea"/>
                <a:cs typeface="+mn-cs"/>
              </a:rPr>
              <a:t>(s) </a:t>
            </a:r>
            <a:r>
              <a:rPr kumimoji="0" lang="es-GT" sz="1200" b="1" i="0" u="none" strike="noStrike" kern="1200" cap="none" spc="0" normalizeH="0" baseline="0" noProof="0" dirty="0">
                <a:ln>
                  <a:noFill/>
                </a:ln>
                <a:solidFill>
                  <a:prstClr val="black"/>
                </a:solidFill>
                <a:effectLst/>
                <a:uLnTx/>
                <a:uFillTx/>
                <a:latin typeface="Arial"/>
                <a:ea typeface="+mn-ea"/>
                <a:cs typeface="+mn-cs"/>
              </a:rPr>
              <a:t>respuesta(s)</a:t>
            </a:r>
            <a:r>
              <a:rPr kumimoji="0" lang="es-GT" sz="1200" b="0" i="0" u="none" strike="noStrike" kern="1200" cap="none" spc="0" normalizeH="0" baseline="0" noProof="0" dirty="0">
                <a:ln>
                  <a:noFill/>
                </a:ln>
                <a:solidFill>
                  <a:prstClr val="black"/>
                </a:solidFill>
                <a:effectLst/>
                <a:uLnTx/>
                <a:uFillTx/>
                <a:latin typeface="Arial"/>
                <a:ea typeface="+mn-ea"/>
                <a:cs typeface="+mn-cs"/>
              </a:rPr>
              <a:t>.</a:t>
            </a:r>
            <a:r>
              <a:rPr kumimoji="0" lang="es-GT" sz="1200" b="1" i="0" u="none" strike="noStrike" kern="1200" cap="none" spc="0" normalizeH="0" baseline="0" noProof="0" dirty="0">
                <a:ln>
                  <a:noFill/>
                </a:ln>
                <a:solidFill>
                  <a:prstClr val="black"/>
                </a:solidFill>
                <a:effectLst/>
                <a:uLnTx/>
                <a:uFillTx/>
                <a:latin typeface="Arial"/>
                <a:ea typeface="+mn-ea"/>
                <a:cs typeface="+mn-cs"/>
              </a:rPr>
              <a:t> &lt;CLICK&gt; Respuesta: </a:t>
            </a:r>
            <a:r>
              <a:rPr kumimoji="0" lang="es-GT" sz="1200" b="0" i="1" u="none" strike="noStrike" kern="1200" cap="none" spc="0" normalizeH="0" baseline="0" noProof="0" dirty="0">
                <a:ln>
                  <a:noFill/>
                </a:ln>
                <a:solidFill>
                  <a:prstClr val="black"/>
                </a:solidFill>
                <a:effectLst/>
                <a:uLnTx/>
                <a:uFillTx/>
                <a:latin typeface="Arial"/>
                <a:ea typeface="+mn-ea"/>
                <a:cs typeface="+mn-cs"/>
              </a:rPr>
              <a:t>Permiso</a:t>
            </a:r>
          </a:p>
          <a:p>
            <a:endParaRPr lang="en-GB" sz="1200" dirty="0"/>
          </a:p>
          <a:p>
            <a:endParaRPr lang="en-GB" sz="1200" dirty="0"/>
          </a:p>
          <a:p>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2753417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dirty="0"/>
              <a:t>Diga</a:t>
            </a:r>
            <a:r>
              <a:rPr lang="es-GT" sz="1200" dirty="0"/>
              <a:t>: ¡Vamos a practicar el uso de imágenes!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u="sng" dirty="0"/>
              <a:t>Pida </a:t>
            </a:r>
            <a:r>
              <a:rPr lang="es-GT" sz="1200" dirty="0"/>
              <a:t>a los participantes que pasen a la diapositiva 15. (Debería ser la diapositiva titulada </a:t>
            </a:r>
            <a:r>
              <a:rPr lang="es-GT" sz="1200" i="1" dirty="0"/>
              <a:t>“Recomendaciones”).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i="1"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dirty="0"/>
              <a:t>Pida </a:t>
            </a:r>
            <a:r>
              <a:rPr lang="es-GT" sz="1200" i="0" dirty="0"/>
              <a:t>a los participantes </a:t>
            </a:r>
            <a:r>
              <a:rPr lang="es-GT" sz="1200" i="1" dirty="0"/>
              <a:t>que </a:t>
            </a:r>
            <a:r>
              <a:rPr lang="es-GT" sz="1200" dirty="0"/>
              <a:t>seleccionen e inserten la imagen y elijan el archivo </a:t>
            </a:r>
            <a:r>
              <a:rPr lang="es-GT" i="1" dirty="0"/>
              <a:t>FETPF3.0_WS2_PP07_ES_Supplemental_Files_Photo.jpg</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kumimoji="0" lang="es-GT" sz="1200" b="0" i="1" u="none" strike="noStrike" kern="1200" cap="none" spc="0" normalizeH="0" baseline="0" noProof="0" dirty="0">
              <a:ln>
                <a:noFill/>
              </a:ln>
              <a:solidFill>
                <a:prstClr val="black"/>
              </a:solidFill>
              <a:effectLst/>
              <a:uLnTx/>
              <a:uFillTx/>
              <a:latin typeface="Arial"/>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s-GT" sz="1200" b="1" i="0" u="sng" strike="noStrike" kern="1200" cap="none" spc="0" normalizeH="0" baseline="0" noProof="0" dirty="0">
                <a:ln>
                  <a:noFill/>
                </a:ln>
                <a:solidFill>
                  <a:prstClr val="black"/>
                </a:solidFill>
                <a:effectLst/>
                <a:uLnTx/>
                <a:uFillTx/>
                <a:latin typeface="Arial"/>
                <a:ea typeface="+mn-ea"/>
                <a:cs typeface="+mn-cs"/>
              </a:rPr>
              <a:t>Diga: </a:t>
            </a:r>
            <a:r>
              <a:rPr kumimoji="0" lang="es-GT" sz="1200" b="0" i="0" u="none" strike="noStrike" kern="1200" cap="none" spc="0" normalizeH="0" baseline="0" noProof="0" dirty="0">
                <a:ln>
                  <a:noFill/>
                </a:ln>
                <a:solidFill>
                  <a:prstClr val="black"/>
                </a:solidFill>
                <a:effectLst/>
                <a:uLnTx/>
                <a:uFillTx/>
                <a:latin typeface="Arial"/>
                <a:ea typeface="+mn-ea"/>
                <a:cs typeface="+mn-cs"/>
              </a:rPr>
              <a:t>Coloque la imagen en la esquina inferior derecha de la diapositiva 15. Es posible que tenga que ajustar el tamaño de la foto y recortar la parte superior de la imagen.</a:t>
            </a:r>
            <a:endParaRPr lang="es-GT" sz="1200" i="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11749311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sz="1200" dirty="0"/>
          </a:p>
          <a:p>
            <a:pPr marL="171450" indent="-171450">
              <a:buFont typeface="Wingdings" panose="05000000000000000000" pitchFamily="2" charset="2"/>
              <a:buChar char="§"/>
            </a:pPr>
            <a:r>
              <a:rPr lang="es-GT" sz="1200" b="1" u="sng" dirty="0"/>
              <a:t>Diga: </a:t>
            </a:r>
            <a:r>
              <a:rPr lang="es-GT" sz="1200" dirty="0"/>
              <a:t>Diríjase a la diapositiva 6, Resultados del proyecto de campo. </a:t>
            </a:r>
            <a:r>
              <a:rPr kumimoji="0" lang="es-GT" sz="1200" b="0" i="0" u="none" strike="noStrike" kern="1200" cap="none" spc="0" normalizeH="0" baseline="0" noProof="0" dirty="0">
                <a:ln>
                  <a:noFill/>
                </a:ln>
                <a:solidFill>
                  <a:prstClr val="black"/>
                </a:solidFill>
                <a:effectLst/>
                <a:uLnTx/>
                <a:uFillTx/>
                <a:latin typeface="Arial"/>
                <a:ea typeface="+mn-ea"/>
                <a:cs typeface="+mn-cs"/>
              </a:rPr>
              <a:t>Usando el archivo de Excel, abra la hoja de trabajo </a:t>
            </a:r>
            <a:r>
              <a:rPr kumimoji="0" lang="es-GT" sz="1200" b="1" i="1" u="none" strike="noStrike" kern="1200" cap="none" spc="0" normalizeH="0" baseline="0" noProof="0" dirty="0" err="1">
                <a:ln>
                  <a:noFill/>
                </a:ln>
                <a:solidFill>
                  <a:prstClr val="black"/>
                </a:solidFill>
                <a:effectLst/>
                <a:uLnTx/>
                <a:uFillTx/>
                <a:latin typeface="Arial"/>
                <a:ea typeface="+mn-ea"/>
                <a:cs typeface="+mn-cs"/>
              </a:rPr>
              <a:t>Ebola</a:t>
            </a:r>
            <a:r>
              <a:rPr kumimoji="0" lang="es-GT" sz="1200" b="1" i="1" u="none" strike="noStrike" kern="1200" cap="none" spc="0" normalizeH="0" baseline="0" noProof="0" dirty="0">
                <a:ln>
                  <a:noFill/>
                </a:ln>
                <a:solidFill>
                  <a:prstClr val="black"/>
                </a:solidFill>
                <a:effectLst/>
                <a:uLnTx/>
                <a:uFillTx/>
                <a:latin typeface="Arial"/>
                <a:ea typeface="+mn-ea"/>
                <a:cs typeface="+mn-cs"/>
              </a:rPr>
              <a:t> 2014 </a:t>
            </a:r>
            <a:r>
              <a:rPr kumimoji="0" lang="es-GT" sz="1200" b="0" i="0" u="none" strike="noStrike" kern="1200" cap="none" spc="0" normalizeH="0" baseline="0" noProof="0" dirty="0">
                <a:ln>
                  <a:noFill/>
                </a:ln>
                <a:solidFill>
                  <a:prstClr val="black"/>
                </a:solidFill>
                <a:effectLst/>
                <a:uLnTx/>
                <a:uFillTx/>
                <a:latin typeface="Arial"/>
                <a:ea typeface="+mn-ea"/>
                <a:cs typeface="+mn-cs"/>
              </a:rPr>
              <a:t>e inserte la tabla de la hoja de trabajo de Excel,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r>
              <a:rPr kumimoji="0" lang="es-GT" sz="1200" b="0" i="0" u="none" strike="noStrike" kern="1200" cap="none" spc="0" normalizeH="0" baseline="0" noProof="0" dirty="0">
                <a:ln>
                  <a:noFill/>
                </a:ln>
                <a:solidFill>
                  <a:prstClr val="black"/>
                </a:solidFill>
                <a:effectLst/>
                <a:uLnTx/>
                <a:uFillTx/>
                <a:latin typeface="Arial"/>
                <a:ea typeface="+mn-ea"/>
                <a:cs typeface="+mn-cs"/>
              </a:rPr>
              <a:t>debe verse algo como esto.</a:t>
            </a:r>
          </a:p>
          <a:p>
            <a:pPr marL="171450" indent="-171450">
              <a:buFont typeface="Wingdings" panose="05000000000000000000" pitchFamily="2" charset="2"/>
              <a:buChar char="§"/>
            </a:pPr>
            <a:endParaRPr kumimoji="0" lang="es-GT" sz="1200" b="0" i="0" u="none" strike="noStrike" kern="1200" cap="none" spc="0" normalizeH="0" baseline="0" noProof="0" dirty="0">
              <a:ln>
                <a:noFill/>
              </a:ln>
              <a:solidFill>
                <a:prstClr val="black"/>
              </a:solidFill>
              <a:effectLst/>
              <a:uLnTx/>
              <a:uFillTx/>
              <a:latin typeface="Arial"/>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kumimoji="0" lang="es-GT" sz="1200" b="1" i="0" u="sng" strike="noStrike" kern="1200" cap="none" spc="0" normalizeH="0" baseline="0" noProof="0" dirty="0">
                <a:ln>
                  <a:noFill/>
                </a:ln>
                <a:solidFill>
                  <a:prstClr val="black"/>
                </a:solidFill>
                <a:effectLst/>
                <a:uLnTx/>
                <a:uFillTx/>
                <a:latin typeface="Arial"/>
                <a:ea typeface="+mn-ea"/>
                <a:cs typeface="+mn-cs"/>
              </a:rPr>
              <a:t>Diga: </a:t>
            </a:r>
            <a:r>
              <a:rPr kumimoji="0" lang="es-GT" sz="1200" b="0" i="0" u="none" strike="noStrike" kern="1200" cap="none" spc="0" normalizeH="0" baseline="0" noProof="0" dirty="0">
                <a:ln>
                  <a:noFill/>
                </a:ln>
                <a:solidFill>
                  <a:prstClr val="black"/>
                </a:solidFill>
                <a:effectLst/>
                <a:uLnTx/>
                <a:uFillTx/>
                <a:latin typeface="Arial"/>
                <a:ea typeface="+mn-ea"/>
                <a:cs typeface="+mn-cs"/>
              </a:rPr>
              <a:t>Ahora, acceda al mapa del Ébola del archivo </a:t>
            </a:r>
            <a:r>
              <a:rPr lang="es-ES" i="1" dirty="0"/>
              <a:t>FETPF3.0_WS2_PP07_ES_Archivo_de_mapas_complementario.jpg </a:t>
            </a:r>
            <a:r>
              <a:rPr kumimoji="0" lang="es-GT" sz="1200" b="0" i="0" u="none" strike="noStrike" kern="1200" cap="none" spc="0" normalizeH="0" baseline="0" noProof="0" dirty="0">
                <a:ln>
                  <a:noFill/>
                </a:ln>
                <a:solidFill>
                  <a:prstClr val="black"/>
                </a:solidFill>
                <a:effectLst/>
                <a:uLnTx/>
                <a:uFillTx/>
                <a:latin typeface="Arial"/>
                <a:ea typeface="+mn-ea"/>
                <a:cs typeface="+mn-cs"/>
              </a:rPr>
              <a:t>e insértelo en la diapositiva. Tendrá que recortar y redimensionar el mapa.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r>
              <a:rPr kumimoji="0" lang="es-GT" sz="1200" b="0" i="0" u="none" strike="noStrike" kern="1200" cap="none" spc="0" normalizeH="0" baseline="0" noProof="0" dirty="0">
                <a:ln>
                  <a:noFill/>
                </a:ln>
                <a:solidFill>
                  <a:prstClr val="black"/>
                </a:solidFill>
                <a:effectLst/>
                <a:uLnTx/>
                <a:uFillTx/>
                <a:latin typeface="Arial"/>
                <a:ea typeface="+mn-ea"/>
                <a:cs typeface="+mn-cs"/>
              </a:rPr>
              <a:t>Su diapositiva debería parecerse ahora a esta imagen. </a:t>
            </a:r>
            <a:r>
              <a:rPr kumimoji="0" lang="es-GT" sz="1200" b="1" i="0" u="none" strike="noStrike" kern="1200" cap="none" spc="0" normalizeH="0" baseline="0" noProof="0" dirty="0">
                <a:ln>
                  <a:noFill/>
                </a:ln>
                <a:solidFill>
                  <a:prstClr val="black"/>
                </a:solidFill>
                <a:effectLst/>
                <a:uLnTx/>
                <a:uFillTx/>
                <a:latin typeface="Arial"/>
                <a:ea typeface="+mn-ea"/>
                <a:cs typeface="+mn-cs"/>
              </a:rPr>
              <a:t>&lt;CLICK&gt;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prstClr val="black"/>
              </a:solidFill>
              <a:effectLst/>
              <a:uLnTx/>
              <a:uFillTx/>
              <a:latin typeface="Arial"/>
              <a:ea typeface="+mn-ea"/>
              <a:cs typeface="+mn-cs"/>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prstClr val="black"/>
                </a:solidFill>
                <a:effectLst/>
                <a:uLnTx/>
                <a:uFillTx/>
                <a:latin typeface="Arial"/>
                <a:ea typeface="+mn-ea"/>
                <a:cs typeface="+mn-cs"/>
              </a:rPr>
              <a:t>Di: </a:t>
            </a:r>
            <a:r>
              <a:rPr kumimoji="0" lang="es-GT" sz="1200" b="0" i="0" u="none" strike="noStrike" kern="1200" cap="none" spc="0" normalizeH="0" baseline="0" noProof="0" dirty="0">
                <a:ln>
                  <a:noFill/>
                </a:ln>
                <a:solidFill>
                  <a:prstClr val="black"/>
                </a:solidFill>
                <a:effectLst/>
                <a:uLnTx/>
                <a:uFillTx/>
                <a:latin typeface="Arial"/>
                <a:ea typeface="+mn-ea"/>
                <a:cs typeface="+mn-cs"/>
              </a:rPr>
              <a:t>Por último, añade el título </a:t>
            </a:r>
            <a:r>
              <a:rPr kumimoji="0" lang="es-MX" sz="1200" b="0" i="1" u="none" strike="noStrike" kern="1200" cap="none" spc="0" normalizeH="0" baseline="0" noProof="0" dirty="0">
                <a:ln>
                  <a:noFill/>
                </a:ln>
                <a:solidFill>
                  <a:prstClr val="black"/>
                </a:solidFill>
                <a:effectLst/>
                <a:uLnTx/>
                <a:uFillTx/>
                <a:latin typeface="Arial"/>
                <a:ea typeface="+mn-ea"/>
                <a:cs typeface="+mn-cs"/>
              </a:rPr>
              <a:t>"Incidencia de casos de ébola en Guinea, Liberia y Sierra Leona, 2014 (CDC)"</a:t>
            </a:r>
            <a:r>
              <a:rPr kumimoji="0" lang="es-GT" sz="1200" b="0" i="0" u="none" strike="noStrike" kern="1200" cap="none" spc="0" normalizeH="0" baseline="0" noProof="0" dirty="0">
                <a:ln>
                  <a:noFill/>
                </a:ln>
                <a:solidFill>
                  <a:prstClr val="black"/>
                </a:solidFill>
                <a:effectLst/>
                <a:uLnTx/>
                <a:uFillTx/>
                <a:latin typeface="Arial"/>
                <a:ea typeface="+mn-ea"/>
                <a:cs typeface="+mn-cs"/>
              </a:rPr>
              <a:t> y utilice la fuente Arial de 28 puntos. </a:t>
            </a:r>
          </a:p>
          <a:p>
            <a:pPr marL="0" indent="0">
              <a:buFont typeface="Wingdings" panose="05000000000000000000" pitchFamily="2" charset="2"/>
              <a:buNone/>
            </a:pPr>
            <a:endParaRPr kumimoji="0" lang="es-GT" sz="1200" b="1" i="1" u="none" strike="noStrike" kern="1200" cap="none" spc="0" normalizeH="0" baseline="0" noProof="0" dirty="0">
              <a:ln>
                <a:noFill/>
              </a:ln>
              <a:solidFill>
                <a:prstClr val="black"/>
              </a:solidFill>
              <a:effectLst/>
              <a:uLnTx/>
              <a:uFillTx/>
              <a:latin typeface="Arial"/>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dirty="0"/>
              <a:t>Haga una pausa para que los participantes terminen.</a:t>
            </a:r>
            <a:endParaRPr lang="es-GT" sz="1200" b="0" dirty="0"/>
          </a:p>
          <a:p>
            <a:pPr marL="171450" indent="-171450">
              <a:buFont typeface="Wingdings" panose="05000000000000000000" pitchFamily="2" charset="2"/>
              <a:buChar char="§"/>
            </a:pPr>
            <a:endParaRPr kumimoji="0" lang="it-IT" sz="1200" b="1" i="1" u="none" strike="noStrike" kern="1200" cap="none" spc="0" normalizeH="0" baseline="0" noProof="0" dirty="0">
              <a:ln>
                <a:noFill/>
              </a:ln>
              <a:solidFill>
                <a:prstClr val="black"/>
              </a:solidFill>
              <a:effectLst/>
              <a:uLnTx/>
              <a:uFillTx/>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1270254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sz="1200" dirty="0"/>
          </a:p>
          <a:p>
            <a:pPr marL="171450" indent="-171450">
              <a:buFont typeface="Wingdings" panose="05000000000000000000" pitchFamily="2" charset="2"/>
              <a:buChar char="§"/>
            </a:pPr>
            <a:r>
              <a:rPr lang="es-GT" sz="1200" b="1" u="sng" dirty="0"/>
              <a:t>Diga: </a:t>
            </a:r>
            <a:r>
              <a:rPr lang="es-GT" sz="1200" dirty="0"/>
              <a:t>Usted quiere asegurarse de que sus diapositivas aporten claridad e impacten a su audiencia. Hay 10 consejos para garantizar que sus diapositivas de PowerPoint tengan un formato que aporte claridad e impacto. Contraste el color de la fuente y el fondo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r>
              <a:rPr lang="es-GT" sz="1200" dirty="0"/>
              <a:t>Utilice el color para dar énfasis y claridad</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Limite la cantidad de texto en la diapositiva</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Utilice el tipo de letra adecuado.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Utilice un tipo de letra lo suficientemente grande para leer.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Realce las líneas importantes y minimice o elimine las sin importancia.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Seleccione gráficos sencillos y relevantes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a:t>
            </a:r>
            <a:r>
              <a:rPr lang="es-GT" sz="1200" dirty="0"/>
              <a: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Seleccione las palabras y los gráficos que sean relevantes.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sz="1200" dirty="0"/>
              <a:t>Utilice tablas y figuras sencillas y fáciles de interpretar.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sng"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a:t>
            </a:r>
            <a:r>
              <a:rPr lang="es-GT" sz="1200" dirty="0"/>
              <a:t>: ¡Use la animación con cuidado!</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378526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a:effectLst/>
                <a:latin typeface="Arial" panose="020B0604020202020204" pitchFamily="34" charset="0"/>
                <a:cs typeface="Arial" panose="020B0604020202020204" pitchFamily="34" charset="0"/>
              </a:rPr>
              <a:t>Notas del instructor:</a:t>
            </a:r>
            <a:endParaRPr lang="fr-FR" sz="1200" b="1">
              <a:effectLst/>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Wingdings" panose="05000000000000000000" pitchFamily="2" charset="2"/>
              <a:buNone/>
            </a:pPr>
            <a:endParaRPr lang="en-US" sz="1200" b="1" i="0" u="sng">
              <a:latin typeface="Arial" panose="020B0604020202020204" pitchFamily="34" charset="0"/>
              <a:ea typeface="Calibri"/>
              <a:cs typeface="Arial" panose="020B0604020202020204" pitchFamily="34" charset="0"/>
              <a:sym typeface="Calibri"/>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n-US" sz="1200" b="0" i="0" u="none">
                <a:latin typeface="Arial" panose="020B0604020202020204" pitchFamily="34" charset="0"/>
                <a:ea typeface="Calibri"/>
                <a:cs typeface="Arial" panose="020B0604020202020204" pitchFamily="34" charset="0"/>
                <a:sym typeface="Calibri"/>
              </a:rPr>
              <a:t>Pide a un voluntario que lea las viñetas en voz alta.</a:t>
            </a:r>
            <a:endParaRPr lang="en-US" sz="1200" i="0">
              <a:latin typeface="Arial" panose="020B0604020202020204" pitchFamily="34" charset="0"/>
              <a:ea typeface="Calibri"/>
              <a:cs typeface="Arial" panose="020B0604020202020204" pitchFamily="34" charset="0"/>
              <a:sym typeface="Calibri"/>
            </a:endParaRPr>
          </a:p>
          <a:p>
            <a:endParaRPr lang="en-US"/>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34943669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Contraste el color del texto y el del fondo. Fíjese en que si el fondo es oscuro, el texto tiene un color que contrasta. Lo mismo ocurre si decide utilizar un fondo blanco para la diapositiva. Asegúrese de que su fuente sea de un color más oscuro y con mayor contraste.</a:t>
            </a:r>
          </a:p>
        </p:txBody>
      </p:sp>
      <p:sp>
        <p:nvSpPr>
          <p:cNvPr id="4" name="Slide Number Placeholder 3"/>
          <p:cNvSpPr>
            <a:spLocks noGrp="1"/>
          </p:cNvSpPr>
          <p:nvPr>
            <p:ph type="sldNum" sz="quarter" idx="10"/>
          </p:nvPr>
        </p:nvSpPr>
        <p:spPr/>
        <p:txBody>
          <a:bodyPr/>
          <a:lstStyle/>
          <a:p>
            <a:fld id="{2EB32458-B0FD-4E0D-A69A-149897CA0BBB}" type="slidenum">
              <a:rPr lang="en-US" smtClean="0"/>
              <a:t>30</a:t>
            </a:fld>
            <a:endParaRPr lang="en-US"/>
          </a:p>
        </p:txBody>
      </p:sp>
    </p:spTree>
    <p:extLst>
      <p:ext uri="{BB962C8B-B14F-4D97-AF65-F5344CB8AC3E}">
        <p14:creationId xmlns:p14="http://schemas.microsoft.com/office/powerpoint/2010/main" val="2585769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GT" sz="1200" b="1" noProof="0" dirty="0">
                <a:effectLst/>
                <a:latin typeface="Arial" panose="020B0604020202020204" pitchFamily="34" charset="0"/>
                <a:cs typeface="Arial" panose="020B0604020202020204" pitchFamily="34" charset="0"/>
              </a:rPr>
              <a:t>Notas del instructor:</a:t>
            </a:r>
          </a:p>
          <a:p>
            <a:pPr marL="0" indent="0">
              <a:buFont typeface="Arial" panose="020B0604020202020204" pitchFamily="34" charset="0"/>
              <a:buNone/>
            </a:pPr>
            <a:endParaRPr lang="es-GT" sz="1200" noProof="0" dirty="0"/>
          </a:p>
          <a:p>
            <a:pPr marL="171450" indent="-171450">
              <a:buFont typeface="Wingdings" panose="05000000000000000000" pitchFamily="2" charset="2"/>
              <a:buChar char="§"/>
            </a:pPr>
            <a:r>
              <a:rPr lang="es-GT" sz="1200" b="1" u="sng" noProof="0" dirty="0"/>
              <a:t>Pregunte:</a:t>
            </a:r>
            <a:r>
              <a:rPr lang="es-GT" sz="1200" noProof="0" dirty="0"/>
              <a:t> </a:t>
            </a:r>
            <a:r>
              <a:rPr lang="es-GT" noProof="0" dirty="0"/>
              <a:t>¿Qué problema tiene esta diapositiva?</a:t>
            </a:r>
            <a:endParaRPr lang="es-GT" sz="1200" noProof="0" dirty="0"/>
          </a:p>
          <a:p>
            <a:pPr marL="171450" indent="-171450">
              <a:buFont typeface="Wingdings" panose="05000000000000000000" pitchFamily="2" charset="2"/>
              <a:buChar char="§"/>
            </a:pPr>
            <a:endParaRPr lang="es-GT" sz="1200" noProof="0" dirty="0"/>
          </a:p>
          <a:p>
            <a:pPr marL="171450" indent="-171450">
              <a:buFont typeface="Wingdings" panose="05000000000000000000" pitchFamily="2" charset="2"/>
              <a:buChar char="v"/>
            </a:pPr>
            <a:r>
              <a:rPr lang="es-GT" sz="1200" b="1" i="1" noProof="0" dirty="0"/>
              <a:t>Solicite respuestas a los participantes.</a:t>
            </a:r>
          </a:p>
          <a:p>
            <a:pPr marL="171450" indent="-171450">
              <a:buFont typeface="Wingdings" panose="05000000000000000000" pitchFamily="2" charset="2"/>
              <a:buChar char="v"/>
            </a:pPr>
            <a:endParaRPr lang="es-GT" sz="1200" b="1" i="1" noProof="0" dirty="0"/>
          </a:p>
          <a:p>
            <a:pPr marL="171450" indent="-171450">
              <a:buFont typeface="Wingdings" panose="05000000000000000000" pitchFamily="2" charset="2"/>
              <a:buChar char="§"/>
            </a:pPr>
            <a:r>
              <a:rPr lang="es-GT" sz="1200" b="1" i="0" u="sng" noProof="0" dirty="0"/>
              <a:t>Acuse recibo de la</a:t>
            </a:r>
            <a:r>
              <a:rPr lang="es-GT" sz="1200" b="0" i="0" noProof="0" dirty="0"/>
              <a:t>(s) respuesta(s). </a:t>
            </a:r>
            <a:r>
              <a:rPr lang="es-GT" sz="1200" b="1" i="0" noProof="0" dirty="0"/>
              <a:t>Respuesta: </a:t>
            </a:r>
            <a:r>
              <a:rPr lang="es-GT" sz="1200" i="1" noProof="0" dirty="0"/>
              <a:t>No hay suficiente contraste </a:t>
            </a:r>
            <a:r>
              <a:rPr lang="es-GT" sz="1200" i="1" baseline="0" noProof="0" dirty="0"/>
              <a:t>entre el fondo celeste claro y el texto amarillo claro y el azul neón. Es mejor usar un fondo azul oscuro o blanco. Evite el rojo (normalmente utilizado para resultados negativos).</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31</a:t>
            </a:fld>
            <a:endParaRPr lang="en-US"/>
          </a:p>
        </p:txBody>
      </p:sp>
    </p:spTree>
    <p:extLst>
      <p:ext uri="{BB962C8B-B14F-4D97-AF65-F5344CB8AC3E}">
        <p14:creationId xmlns:p14="http://schemas.microsoft.com/office/powerpoint/2010/main" val="3875577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Utilice el color para dar énfasis y claridad. En este gráfico, el color ayuda a diferenciar el umbral de alerta (</a:t>
            </a:r>
            <a:r>
              <a:rPr lang="es-GT" i="1" noProof="0" dirty="0"/>
              <a:t>azul</a:t>
            </a:r>
            <a:r>
              <a:rPr lang="es-GT" noProof="0" dirty="0"/>
              <a:t>) del umbral de acción (</a:t>
            </a:r>
            <a:r>
              <a:rPr lang="es-GT" i="1" noProof="0" dirty="0"/>
              <a:t>rojo</a:t>
            </a:r>
            <a:r>
              <a:rPr lang="es-GT" noProof="0" dirty="0"/>
              <a:t>). El contraste de colores facilita la distinción.</a:t>
            </a:r>
          </a:p>
        </p:txBody>
      </p:sp>
      <p:sp>
        <p:nvSpPr>
          <p:cNvPr id="4" name="Slide Number Placeholder 3"/>
          <p:cNvSpPr>
            <a:spLocks noGrp="1"/>
          </p:cNvSpPr>
          <p:nvPr>
            <p:ph type="sldNum" sz="quarter" idx="10"/>
          </p:nvPr>
        </p:nvSpPr>
        <p:spPr/>
        <p:txBody>
          <a:bodyPr/>
          <a:lstStyle/>
          <a:p>
            <a:fld id="{2EB32458-B0FD-4E0D-A69A-149897CA0BBB}" type="slidenum">
              <a:rPr lang="en-US" smtClean="0"/>
              <a:t>32</a:t>
            </a:fld>
            <a:endParaRPr lang="en-US"/>
          </a:p>
        </p:txBody>
      </p:sp>
    </p:spTree>
    <p:extLst>
      <p:ext uri="{BB962C8B-B14F-4D97-AF65-F5344CB8AC3E}">
        <p14:creationId xmlns:p14="http://schemas.microsoft.com/office/powerpoint/2010/main" val="4277093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Su guion no debe ir en la diapositiva. El guion debe estar en la sección de notas y en la diapositiva sólo deben aparecer las palabras y frases clave con viñetas. Nunca utilice frases completas en una diapositiva de PowerPoint.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36051531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Los tipos de letra son importantes al diseñar diapositivas de PowerPoint. Para diapositivas científicas o </a:t>
            </a:r>
            <a:r>
              <a:rPr lang="es-MX" noProof="0" dirty="0"/>
              <a:t>que se utilicen con fines de formación, no utilice nunca fuentes con curvas (</a:t>
            </a:r>
            <a:r>
              <a:rPr lang="es-MX" noProof="0" dirty="0" err="1"/>
              <a:t>serif</a:t>
            </a:r>
            <a:r>
              <a:rPr lang="es-MX" noProof="0" dirty="0"/>
              <a:t>) o novedosas,</a:t>
            </a:r>
            <a:r>
              <a:rPr lang="es-GT" noProof="0" dirty="0"/>
              <a:t> como Times New Roman o Comic Sans. Utilice únicamente fuentes sin curvas (</a:t>
            </a:r>
            <a:r>
              <a:rPr lang="es-GT" noProof="0" dirty="0" err="1"/>
              <a:t>sans</a:t>
            </a:r>
            <a:r>
              <a:rPr lang="es-GT" noProof="0" dirty="0"/>
              <a:t> serif) como Arial, Calibri o </a:t>
            </a:r>
            <a:r>
              <a:rPr lang="es-GT" noProof="0" dirty="0" err="1"/>
              <a:t>Myriad</a:t>
            </a:r>
            <a:r>
              <a:rPr lang="es-GT" noProof="0" dirty="0"/>
              <a:t> Pro.</a:t>
            </a:r>
          </a:p>
          <a:p>
            <a:endParaRPr lang="es-GT" noProof="0" dirty="0"/>
          </a:p>
          <a:p>
            <a:pPr marL="171450" indent="-171450">
              <a:buFont typeface="Wingdings" panose="05000000000000000000" pitchFamily="2" charset="2"/>
              <a:buChar char="§"/>
            </a:pPr>
            <a:r>
              <a:rPr lang="es-GT" b="1" u="sng" noProof="0" dirty="0"/>
              <a:t>Diga: </a:t>
            </a:r>
            <a:r>
              <a:rPr lang="es-GT" noProof="0" dirty="0"/>
              <a:t>Para enfatizar palabras o ideas, no utilice nunca mayúsculas ni subrayado. Recuerde utilizar negrita o color para llamar la atención.</a:t>
            </a:r>
          </a:p>
        </p:txBody>
      </p:sp>
      <p:sp>
        <p:nvSpPr>
          <p:cNvPr id="4" name="Slide Number Placeholder 3"/>
          <p:cNvSpPr>
            <a:spLocks noGrp="1"/>
          </p:cNvSpPr>
          <p:nvPr>
            <p:ph type="sldNum" sz="quarter" idx="10"/>
          </p:nvPr>
        </p:nvSpPr>
        <p:spPr/>
        <p:txBody>
          <a:bodyPr/>
          <a:lstStyle/>
          <a:p>
            <a:fld id="{2EB32458-B0FD-4E0D-A69A-149897CA0BBB}" type="slidenum">
              <a:rPr lang="en-US" smtClean="0"/>
              <a:t>34</a:t>
            </a:fld>
            <a:endParaRPr lang="en-US"/>
          </a:p>
        </p:txBody>
      </p:sp>
    </p:spTree>
    <p:extLst>
      <p:ext uri="{BB962C8B-B14F-4D97-AF65-F5344CB8AC3E}">
        <p14:creationId xmlns:p14="http://schemas.microsoft.com/office/powerpoint/2010/main" val="70298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 </a:t>
            </a:r>
            <a:r>
              <a:rPr lang="es-GT" noProof="0" dirty="0"/>
              <a:t>Asegúrese de que el tipo de letra sea lo suficientemente grande como para que todo el público pueda leerlo. Los títulos suelen ser de 36 pt, pero 32 pt está bien. Los títulos no deben ser inferiores a 32 pt. El cuerpo debe tener 28 pt pero 24 pt también está bien. La fuente mínima que debe utilizarse en las diapositivas de PowerPoint es de 20 pt. Cualquier fuente inferior a 20 pt resulta difícil de leer.</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35</a:t>
            </a:fld>
            <a:endParaRPr lang="en-US" altLang="en-US"/>
          </a:p>
        </p:txBody>
      </p:sp>
    </p:spTree>
    <p:extLst>
      <p:ext uri="{BB962C8B-B14F-4D97-AF65-F5344CB8AC3E}">
        <p14:creationId xmlns:p14="http://schemas.microsoft.com/office/powerpoint/2010/main" val="638093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Al elaborar gráficos, asegúrese de resaltar las líneas clave para llamar la atención. Observe que en estos gráficos</a:t>
            </a:r>
            <a:r>
              <a:rPr lang="es-MX" noProof="0" dirty="0"/>
              <a:t> 2017 es el año más significativo, por lo que debe resaltarse en</a:t>
            </a:r>
            <a:r>
              <a:rPr lang="es-GT" noProof="0" dirty="0"/>
              <a:t> color.</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17359516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sz="1200" b="1" u="sng" noProof="0" dirty="0"/>
              <a:t>Diga: </a:t>
            </a:r>
            <a:r>
              <a:rPr lang="es-GT" sz="1200" noProof="0" dirty="0"/>
              <a:t>Los gráficos deben utilizarse sólo para realzar y añadir contexto al contenido. Nunca utilice gráficos inapropiados o irrelevantes. Por ejemplo, utilizar un gráfico, como la imagen de una computadora, o una diapositiva que muestra datos no es pertinente. El gráfico de la computadora no aporta nada a la diapositiva. Además, hay que tener en cuenta la cultura y el público que asistirá a la presentación. Por ejemplo, en los países musulmanes, puede que no sea apropiado mostrar imágenes de cerdos o productos derivados del cerdo, ya que el cerdo está prohibido.</a:t>
            </a:r>
          </a:p>
          <a:p>
            <a:endParaRPr lang="es-GT" sz="1200" noProof="0" dirty="0"/>
          </a:p>
          <a:p>
            <a:pPr marL="171450" indent="-171450">
              <a:buFont typeface="Wingdings" panose="05000000000000000000" pitchFamily="2" charset="2"/>
              <a:buChar char="§"/>
            </a:pPr>
            <a:r>
              <a:rPr lang="es-GT" sz="1200" b="1" u="sng" noProof="0" dirty="0"/>
              <a:t>Diga: </a:t>
            </a:r>
            <a:r>
              <a:rPr lang="es-GT" sz="1200" noProof="0" dirty="0"/>
              <a:t>Aunque es importante utilizar gráficos que muestren los síntomas y la gravedad de la situación, es más importante asegurarse de que se respeta la intimidad. Cuando utilice imágenes con personas reales, asegúrese de colocar una franja negra sobre la cara u otras partes del cuerpo para proteger la identidad y la intimidad de la persona que aparece en la foto. </a:t>
            </a:r>
            <a:r>
              <a:rPr lang="es-GT" sz="1200" b="1" noProof="0" dirty="0"/>
              <a:t>&lt;CLICK&gt;</a:t>
            </a:r>
          </a:p>
          <a:p>
            <a:pPr marL="0" indent="0">
              <a:buFont typeface="Arial" panose="020B0604020202020204" pitchFamily="34" charset="0"/>
              <a:buNone/>
            </a:pPr>
            <a:endParaRPr lang="es-GT" sz="1200" b="1" noProof="0" dirty="0"/>
          </a:p>
          <a:p>
            <a:pPr marL="171450" indent="-171450">
              <a:buFont typeface="Wingdings" panose="05000000000000000000" pitchFamily="2" charset="2"/>
              <a:buChar char="§"/>
            </a:pPr>
            <a:r>
              <a:rPr lang="es-GT" sz="1200" b="1" u="sng" noProof="0" dirty="0"/>
              <a:t>Diga: </a:t>
            </a:r>
            <a:r>
              <a:rPr lang="es-GT" sz="1200" noProof="0" dirty="0"/>
              <a:t>Asegúrese de recortar los gráficos para que se ajusten al propósito para el que los utilizará. Quiere que la foto se centre en los aspectos importantes y que el público no se confunda ni se distraiga con aspectos irrelevantes. </a:t>
            </a:r>
            <a:r>
              <a:rPr lang="es-GT" sz="1200" b="1" noProof="0" dirty="0"/>
              <a:t>&lt;CLICKx2&gt;</a:t>
            </a:r>
          </a:p>
          <a:p>
            <a:pPr marL="171450" indent="-171450">
              <a:buFont typeface="Wingdings" panose="05000000000000000000" pitchFamily="2" charset="2"/>
              <a:buChar char="§"/>
            </a:pPr>
            <a:endParaRPr lang="es-GT" sz="1200" b="1" noProof="0" dirty="0"/>
          </a:p>
          <a:p>
            <a:pPr marL="171450" indent="-171450">
              <a:buFont typeface="Wingdings" panose="05000000000000000000" pitchFamily="2" charset="2"/>
              <a:buChar char="§"/>
            </a:pPr>
            <a:r>
              <a:rPr lang="es-GT" sz="1200" b="1" u="sng" noProof="0" dirty="0"/>
              <a:t>Diga: </a:t>
            </a:r>
            <a:r>
              <a:rPr lang="es-GT" sz="1200" noProof="0" dirty="0"/>
              <a:t>Asegúrese de que sus fotos también muestren resultados positivos. </a:t>
            </a:r>
            <a:r>
              <a:rPr lang="es-GT" sz="1200" i="1" noProof="0" dirty="0"/>
              <a:t>Por ejemplo, en lugar de mostrar una foto de un niño deshidratado sin acceso a agua, muestre una foto de un niño feliz y sano utilizando una fuente de agua limpia. </a:t>
            </a:r>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37</a:t>
            </a:fld>
            <a:endParaRPr lang="en-US"/>
          </a:p>
        </p:txBody>
      </p:sp>
    </p:spTree>
    <p:extLst>
      <p:ext uri="{BB962C8B-B14F-4D97-AF65-F5344CB8AC3E}">
        <p14:creationId xmlns:p14="http://schemas.microsoft.com/office/powerpoint/2010/main" val="41415663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cs typeface="Arial" panose="020B0604020202020204" pitchFamily="34" charset="0"/>
              </a:rPr>
              <a:t>Notas del instructor:</a:t>
            </a:r>
            <a:endParaRPr lang="fr-FR" sz="1200" b="1" dirty="0">
              <a:effectLst/>
              <a:latin typeface="Arial" panose="020B0604020202020204" pitchFamily="34" charset="0"/>
              <a:cs typeface="Arial" panose="020B0604020202020204" pitchFamily="34" charset="0"/>
            </a:endParaRPr>
          </a:p>
          <a:p>
            <a:endParaRPr lang="en-US" dirty="0"/>
          </a:p>
          <a:p>
            <a:pPr marL="171450" indent="-171450">
              <a:buFont typeface="Wingdings" panose="05000000000000000000" pitchFamily="2" charset="2"/>
              <a:buChar char="v"/>
            </a:pPr>
            <a:r>
              <a:rPr lang="en-US" b="1" i="1" dirty="0"/>
              <a:t>Pida a los participantes que lean los síntomas. A continuación, indíqueles que lean las características de la enfermedad. </a:t>
            </a:r>
          </a:p>
          <a:p>
            <a:pPr marL="171450" indent="-171450">
              <a:buFont typeface="Wingdings" panose="05000000000000000000" pitchFamily="2" charset="2"/>
              <a:buChar char="v"/>
            </a:pPr>
            <a:endParaRPr lang="en-US" b="1" i="1" dirty="0"/>
          </a:p>
          <a:p>
            <a:pPr marL="171450" indent="-171450">
              <a:buFont typeface="Wingdings" panose="05000000000000000000" pitchFamily="2" charset="2"/>
              <a:buChar char="§"/>
            </a:pPr>
            <a:r>
              <a:rPr lang="en-US" b="1" u="sng" dirty="0"/>
              <a:t>Pregunte a </a:t>
            </a:r>
            <a:r>
              <a:rPr lang="en-US" dirty="0"/>
              <a:t>los participantes cuál es la más apropiada para una presentación comunitaria. </a:t>
            </a:r>
          </a:p>
          <a:p>
            <a:pPr marL="171450" indent="-171450">
              <a:buFont typeface="Wingdings" panose="05000000000000000000" pitchFamily="2" charset="2"/>
              <a:buChar char="§"/>
            </a:pPr>
            <a:endParaRPr lang="en-US" dirty="0"/>
          </a:p>
          <a:p>
            <a:pPr marL="171450" indent="-171450">
              <a:buFont typeface="Wingdings" panose="05000000000000000000" pitchFamily="2" charset="2"/>
              <a:buChar char="§"/>
            </a:pPr>
            <a:r>
              <a:rPr lang="en-US" b="1" u="sng" dirty="0"/>
              <a:t>Acuse recibo de la</a:t>
            </a:r>
            <a:r>
              <a:rPr lang="en-US" dirty="0"/>
              <a:t>(s) respuesta(s). </a:t>
            </a:r>
            <a:r>
              <a:rPr lang="en-US" b="1" dirty="0"/>
              <a:t>Respuesta: </a:t>
            </a:r>
            <a:r>
              <a:rPr lang="en-US" i="1" dirty="0"/>
              <a:t>La </a:t>
            </a:r>
            <a:r>
              <a:rPr lang="en-US" i="1" dirty="0" err="1"/>
              <a:t>diapositiva</a:t>
            </a:r>
            <a:r>
              <a:rPr lang="en-US" i="1" dirty="0"/>
              <a:t> “</a:t>
            </a:r>
            <a:r>
              <a:rPr lang="en-US" i="1" dirty="0" err="1"/>
              <a:t>características</a:t>
            </a:r>
            <a:r>
              <a:rPr lang="en-US" i="1" dirty="0"/>
              <a:t> de la </a:t>
            </a:r>
            <a:r>
              <a:rPr lang="en-US" i="1" dirty="0" err="1"/>
              <a:t>enfermedad</a:t>
            </a:r>
            <a:r>
              <a:rPr lang="en-US" i="1" dirty="0"/>
              <a:t>” es la </a:t>
            </a:r>
            <a:r>
              <a:rPr lang="en-US" i="1" dirty="0" err="1"/>
              <a:t>más</a:t>
            </a:r>
            <a:r>
              <a:rPr lang="en-US" i="1" dirty="0"/>
              <a:t> </a:t>
            </a:r>
            <a:r>
              <a:rPr lang="en-US" i="1" dirty="0" err="1"/>
              <a:t>apropiada</a:t>
            </a:r>
            <a:r>
              <a:rPr lang="en-US" i="1" dirty="0"/>
              <a:t>. </a:t>
            </a:r>
          </a:p>
          <a:p>
            <a:pPr marL="171450" indent="-171450">
              <a:buFont typeface="Wingdings" panose="05000000000000000000" pitchFamily="2" charset="2"/>
              <a:buChar char="§"/>
            </a:pPr>
            <a:endParaRPr lang="en-US" i="1" dirty="0"/>
          </a:p>
          <a:p>
            <a:pPr marL="171450" indent="-171450">
              <a:buFont typeface="Wingdings" panose="05000000000000000000" pitchFamily="2" charset="2"/>
              <a:buChar char="§"/>
            </a:pPr>
            <a:r>
              <a:rPr lang="en-US" b="1" u="sng" dirty="0"/>
              <a:t>Diga: </a:t>
            </a:r>
            <a:r>
              <a:rPr lang="en-US" dirty="0"/>
              <a:t>¡Tenga siempre presente al público destinatario y utilice un lenguaje apropiado para él!</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38</a:t>
            </a:fld>
            <a:endParaRPr lang="en-US" altLang="en-US"/>
          </a:p>
        </p:txBody>
      </p:sp>
    </p:spTree>
    <p:extLst>
      <p:ext uri="{BB962C8B-B14F-4D97-AF65-F5344CB8AC3E}">
        <p14:creationId xmlns:p14="http://schemas.microsoft.com/office/powerpoint/2010/main" val="28364373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dirty="0"/>
          </a:p>
          <a:p>
            <a:pPr marL="171450" indent="-171450">
              <a:buFont typeface="Wingdings" panose="05000000000000000000" pitchFamily="2" charset="2"/>
              <a:buChar char="§"/>
            </a:pPr>
            <a:r>
              <a:rPr lang="es-GT" b="1" u="sng" dirty="0"/>
              <a:t>Diga: </a:t>
            </a:r>
            <a:r>
              <a:rPr lang="es-GT" dirty="0"/>
              <a:t>Utilice gráficos fáciles de interpretar y comprender. Evite las tablas grandes</a:t>
            </a:r>
            <a:r>
              <a:rPr lang="es-GT" b="1" dirty="0"/>
              <a:t>.&lt;CLICK&gt; </a:t>
            </a:r>
          </a:p>
          <a:p>
            <a:endParaRPr lang="es-GT" b="0" dirty="0"/>
          </a:p>
          <a:p>
            <a:pPr marL="171450" indent="-171450">
              <a:buFont typeface="Wingdings" panose="05000000000000000000" pitchFamily="2" charset="2"/>
              <a:buChar char="§"/>
            </a:pPr>
            <a:r>
              <a:rPr lang="es-GT" b="1" u="sng" dirty="0"/>
              <a:t>Diga: </a:t>
            </a:r>
            <a:r>
              <a:rPr lang="es-GT" b="0" dirty="0"/>
              <a:t>No utilice plantillas de PowerPoint. </a:t>
            </a:r>
            <a:r>
              <a:rPr lang="es-GT" b="1" dirty="0"/>
              <a:t>&lt;CLICK&gt; </a:t>
            </a:r>
          </a:p>
          <a:p>
            <a:pPr marL="171450" indent="-171450">
              <a:buFont typeface="Wingdings" panose="05000000000000000000" pitchFamily="2" charset="2"/>
              <a:buChar char="§"/>
            </a:pPr>
            <a:endParaRPr lang="es-GT" b="1" dirty="0"/>
          </a:p>
          <a:p>
            <a:pPr marL="171450" indent="-171450">
              <a:buFont typeface="Wingdings" panose="05000000000000000000" pitchFamily="2" charset="2"/>
              <a:buChar char="§"/>
            </a:pPr>
            <a:r>
              <a:rPr lang="es-GT" b="1" u="sng" dirty="0"/>
              <a:t>Diga: </a:t>
            </a:r>
            <a:r>
              <a:rPr lang="es-GT" b="0" dirty="0"/>
              <a:t>No utilice gráficos complicados y difíciles de interpretar</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 </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 </a:t>
            </a:r>
            <a:r>
              <a:rPr lang="es-GT" b="0" dirty="0"/>
              <a:t>No utilice gráficos tridimensionales.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2427466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GT" sz="1200" b="1" i="1" noProof="0" dirty="0">
                <a:effectLst/>
                <a:latin typeface="Arial" panose="020B0604020202020204" pitchFamily="34" charset="0"/>
                <a:cs typeface="Arial" panose="020B0604020202020204" pitchFamily="34" charset="0"/>
              </a:rPr>
              <a:t>Repase la diapositiva para destacar el enfoque de esta presentación.</a:t>
            </a: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24474788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GT" sz="1200" b="1" dirty="0">
                <a:effectLst/>
                <a:latin typeface="Arial" panose="020B0604020202020204" pitchFamily="34" charset="0"/>
                <a:cs typeface="Arial" panose="020B0604020202020204" pitchFamily="34" charset="0"/>
              </a:rPr>
              <a:t>Notas del instructor:</a:t>
            </a:r>
          </a:p>
          <a:p>
            <a:pPr marL="0" indent="0">
              <a:buFont typeface="Arial" panose="020B0604020202020204" pitchFamily="34" charset="0"/>
              <a:buNone/>
            </a:pPr>
            <a:endParaRPr lang="es-GT" dirty="0"/>
          </a:p>
          <a:p>
            <a:pPr marL="171450" indent="-171450">
              <a:buFont typeface="Wingdings" panose="05000000000000000000" pitchFamily="2" charset="2"/>
              <a:buChar char="§"/>
            </a:pPr>
            <a:r>
              <a:rPr lang="es-GT" b="1" u="sng" dirty="0"/>
              <a:t>Pregunte a </a:t>
            </a:r>
            <a:r>
              <a:rPr lang="es-GT" dirty="0"/>
              <a:t>los participantes: </a:t>
            </a:r>
            <a:r>
              <a:rPr lang="es-GT" noProof="0" dirty="0"/>
              <a:t>¿Qué problema tiene esta diapositiva?</a:t>
            </a:r>
          </a:p>
          <a:p>
            <a:pPr marL="171450" indent="-171450">
              <a:buFont typeface="Wingdings" panose="05000000000000000000" pitchFamily="2" charset="2"/>
              <a:buChar char="§"/>
            </a:pPr>
            <a:endParaRPr lang="es-GT" dirty="0"/>
          </a:p>
          <a:p>
            <a:pPr marL="171450" indent="-171450">
              <a:buFont typeface="Wingdings" panose="05000000000000000000" pitchFamily="2" charset="2"/>
              <a:buChar char="§"/>
            </a:pPr>
            <a:r>
              <a:rPr lang="es-GT" b="1" u="sng" dirty="0"/>
              <a:t>Acuse recibo de la</a:t>
            </a:r>
            <a:r>
              <a:rPr lang="es-GT" dirty="0"/>
              <a:t>(s) respuesta(s). </a:t>
            </a:r>
            <a:r>
              <a:rPr lang="es-GT" b="1" dirty="0"/>
              <a:t>Respuesta: </a:t>
            </a:r>
            <a:r>
              <a:rPr lang="es-GT" i="1" dirty="0"/>
              <a:t>No hay contraste </a:t>
            </a:r>
            <a:r>
              <a:rPr lang="es-GT" i="1" baseline="0" dirty="0"/>
              <a:t>entre el fondo de la tabla y el texto; demasiadas líneas de cuadrícula; y no hay orden aparente de los elementos.</a:t>
            </a:r>
            <a:endParaRPr lang="es-GT" i="1" dirty="0"/>
          </a:p>
        </p:txBody>
      </p:sp>
      <p:sp>
        <p:nvSpPr>
          <p:cNvPr id="4" name="Slide Number Placeholder 3"/>
          <p:cNvSpPr>
            <a:spLocks noGrp="1"/>
          </p:cNvSpPr>
          <p:nvPr>
            <p:ph type="sldNum" sz="quarter" idx="10"/>
          </p:nvPr>
        </p:nvSpPr>
        <p:spPr/>
        <p:txBody>
          <a:bodyPr/>
          <a:lstStyle/>
          <a:p>
            <a:fld id="{2EB32458-B0FD-4E0D-A69A-149897CA0BBB}" type="slidenum">
              <a:rPr lang="en-US" smtClean="0"/>
              <a:t>40</a:t>
            </a:fld>
            <a:endParaRPr lang="en-US"/>
          </a:p>
        </p:txBody>
      </p:sp>
    </p:spTree>
    <p:extLst>
      <p:ext uri="{BB962C8B-B14F-4D97-AF65-F5344CB8AC3E}">
        <p14:creationId xmlns:p14="http://schemas.microsoft.com/office/powerpoint/2010/main" val="34336427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GT" sz="1200" b="1" noProof="0" dirty="0">
                <a:effectLst/>
                <a:latin typeface="Arial" panose="020B0604020202020204" pitchFamily="34" charset="0"/>
                <a:cs typeface="Arial" panose="020B0604020202020204" pitchFamily="34" charset="0"/>
              </a:rPr>
              <a:t>Notas del instructor:</a:t>
            </a:r>
          </a:p>
          <a:p>
            <a:pPr marL="0" indent="0">
              <a:buFont typeface="Arial" panose="020B0604020202020204" pitchFamily="34" charset="0"/>
              <a:buNone/>
            </a:pPr>
            <a:endParaRPr lang="es-GT" b="1" i="1" noProof="0" dirty="0"/>
          </a:p>
          <a:p>
            <a:pPr marL="171450" indent="-171450">
              <a:buFont typeface="Wingdings" panose="05000000000000000000" pitchFamily="2" charset="2"/>
              <a:buChar char="v"/>
            </a:pPr>
            <a:r>
              <a:rPr lang="es-GT" b="1" i="1" noProof="0" dirty="0"/>
              <a:t>Comunique a los participantes que ésta es la diapositiva anterior revisada. </a:t>
            </a:r>
          </a:p>
          <a:p>
            <a:pPr marL="171450" indent="-171450">
              <a:buFont typeface="Wingdings" panose="05000000000000000000" pitchFamily="2" charset="2"/>
              <a:buChar char="v"/>
            </a:pPr>
            <a:endParaRPr lang="es-GT" noProof="0" dirty="0"/>
          </a:p>
          <a:p>
            <a:pPr marL="171450" indent="-171450">
              <a:buFont typeface="Wingdings" panose="05000000000000000000" pitchFamily="2" charset="2"/>
              <a:buChar char="§"/>
            </a:pPr>
            <a:r>
              <a:rPr lang="es-GT" b="1" u="sng" noProof="0" dirty="0"/>
              <a:t>Pregunte a </a:t>
            </a:r>
            <a:r>
              <a:rPr lang="es-GT" noProof="0" dirty="0"/>
              <a:t>los participantes en qué ha mejorado.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Acuse recibo de la</a:t>
            </a:r>
            <a:r>
              <a:rPr lang="es-GT" noProof="0" dirty="0"/>
              <a:t>(s) respuesta(s). </a:t>
            </a:r>
            <a:r>
              <a:rPr lang="es-GT" b="1" noProof="0" dirty="0"/>
              <a:t>Respuesta: </a:t>
            </a:r>
            <a:r>
              <a:rPr lang="es-GT" i="1" noProof="0" dirty="0"/>
              <a:t>Fuerte </a:t>
            </a:r>
            <a:r>
              <a:rPr lang="es-GT" i="1" baseline="0" noProof="0" dirty="0"/>
              <a:t>contraste entre la tabla y el texto, cuadrículas abiertas, signo % en la parte superior, eliminó el número, sólo utilizó %, y utilizó el orden: del mayor % al menor %.</a:t>
            </a:r>
            <a:endParaRPr lang="es-GT" i="1" noProof="0" dirty="0"/>
          </a:p>
          <a:p>
            <a:endParaRPr lang="en-US" dirty="0"/>
          </a:p>
        </p:txBody>
      </p:sp>
      <p:sp>
        <p:nvSpPr>
          <p:cNvPr id="4" name="Slide Number Placeholder 3"/>
          <p:cNvSpPr>
            <a:spLocks noGrp="1"/>
          </p:cNvSpPr>
          <p:nvPr>
            <p:ph type="sldNum" sz="quarter" idx="10"/>
          </p:nvPr>
        </p:nvSpPr>
        <p:spPr/>
        <p:txBody>
          <a:bodyPr/>
          <a:lstStyle/>
          <a:p>
            <a:fld id="{2EB32458-B0FD-4E0D-A69A-149897CA0BBB}" type="slidenum">
              <a:rPr lang="en-US" smtClean="0"/>
              <a:t>41</a:t>
            </a:fld>
            <a:endParaRPr lang="en-US"/>
          </a:p>
        </p:txBody>
      </p:sp>
    </p:spTree>
    <p:extLst>
      <p:ext uri="{BB962C8B-B14F-4D97-AF65-F5344CB8AC3E}">
        <p14:creationId xmlns:p14="http://schemas.microsoft.com/office/powerpoint/2010/main" val="16153680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dirty="0">
                <a:effectLst/>
                <a:latin typeface="Arial" panose="020B0604020202020204" pitchFamily="34" charset="0"/>
                <a:cs typeface="Arial" panose="020B0604020202020204" pitchFamily="34" charset="0"/>
              </a:rPr>
              <a:t>Notas del instructor:</a:t>
            </a:r>
          </a:p>
          <a:p>
            <a:endParaRPr lang="es-GT" dirty="0"/>
          </a:p>
          <a:p>
            <a:pPr marL="171450" indent="-171450">
              <a:buFont typeface="Wingdings" panose="05000000000000000000" pitchFamily="2" charset="2"/>
              <a:buChar char="§"/>
            </a:pPr>
            <a:r>
              <a:rPr lang="es-GT" b="1" u="sng" dirty="0"/>
              <a:t>Diga: </a:t>
            </a:r>
            <a:r>
              <a:rPr lang="es-GT" dirty="0"/>
              <a:t>La animación permite introducir información a intervalos, pero hay que tener cuidado al utilizarla para que no distraiga del mensaje. </a:t>
            </a:r>
            <a:r>
              <a:rPr lang="es-GT" b="1" dirty="0"/>
              <a:t>&lt;CLICK&gt;</a:t>
            </a:r>
          </a:p>
          <a:p>
            <a:endParaRPr lang="es-GT" dirty="0"/>
          </a:p>
          <a:p>
            <a:pPr marL="171450" indent="-171450">
              <a:buFont typeface="Wingdings" panose="05000000000000000000" pitchFamily="2" charset="2"/>
              <a:buChar char="§"/>
            </a:pPr>
            <a:r>
              <a:rPr lang="es-GT" b="1" u="sng" dirty="0"/>
              <a:t>Diga: </a:t>
            </a:r>
            <a:r>
              <a:rPr lang="es-GT" dirty="0"/>
              <a:t>No utilice animaciones dramáticas, como entradas volando, giros o ruedas. </a:t>
            </a:r>
            <a:r>
              <a:rPr kumimoji="0" lang="es-GT" sz="1200" b="1" i="0" u="none" strike="noStrike" kern="1200" cap="none" spc="0" normalizeH="0" baseline="0" noProof="0" dirty="0">
                <a:ln>
                  <a:noFill/>
                </a:ln>
                <a:solidFill>
                  <a:srgbClr val="000000"/>
                </a:solidFill>
                <a:effectLst/>
                <a:uLnTx/>
                <a:uFillTx/>
                <a:latin typeface="Arial" charset="0"/>
                <a:ea typeface="+mn-ea"/>
                <a:cs typeface="Arial" charset="0"/>
              </a:rPr>
              <a:t>&lt;CLICK&gt;</a:t>
            </a:r>
          </a:p>
          <a:p>
            <a:pPr marL="171450" indent="-171450">
              <a:buFont typeface="Wingdings" panose="05000000000000000000" pitchFamily="2" charset="2"/>
              <a:buChar char="§"/>
            </a:pPr>
            <a:endParaRPr kumimoji="0" lang="es-GT" sz="1200" b="1" i="0" u="none" strike="noStrike" kern="1200" cap="none" spc="0" normalizeH="0" baseline="0" noProof="0" dirty="0">
              <a:ln>
                <a:noFill/>
              </a:ln>
              <a:solidFill>
                <a:srgbClr val="000000"/>
              </a:solidFill>
              <a:effectLst/>
              <a:uLnTx/>
              <a:uFillTx/>
              <a:latin typeface="Arial" charset="0"/>
              <a:ea typeface="+mn-ea"/>
              <a:cs typeface="Arial" charset="0"/>
            </a:endParaRPr>
          </a:p>
          <a:p>
            <a:pPr marL="171450" indent="-171450">
              <a:buFont typeface="Wingdings" panose="05000000000000000000" pitchFamily="2" charset="2"/>
              <a:buChar char="§"/>
            </a:pPr>
            <a:r>
              <a:rPr kumimoji="0" lang="es-GT" sz="1200" b="1" i="0" u="sng" strike="noStrike" kern="1200" cap="none" spc="0" normalizeH="0" baseline="0" noProof="0" dirty="0">
                <a:ln>
                  <a:noFill/>
                </a:ln>
                <a:solidFill>
                  <a:srgbClr val="000000"/>
                </a:solidFill>
                <a:effectLst/>
                <a:uLnTx/>
                <a:uFillTx/>
                <a:latin typeface="Arial" charset="0"/>
                <a:ea typeface="+mn-ea"/>
                <a:cs typeface="Arial" charset="0"/>
              </a:rPr>
              <a:t>Diga</a:t>
            </a:r>
            <a:r>
              <a:rPr lang="es-GT" dirty="0"/>
              <a:t>: </a:t>
            </a:r>
            <a:r>
              <a:rPr lang="es-MX" dirty="0"/>
              <a:t>utilice animaciones discretas y sutiles, como ‘aparecer’ o ‘desvanecer’</a:t>
            </a:r>
            <a:r>
              <a:rPr lang="es-GT" dirty="0"/>
              <a:t>.</a:t>
            </a:r>
          </a:p>
        </p:txBody>
      </p:sp>
      <p:sp>
        <p:nvSpPr>
          <p:cNvPr id="4" name="Slide Number Placeholder 3"/>
          <p:cNvSpPr>
            <a:spLocks noGrp="1"/>
          </p:cNvSpPr>
          <p:nvPr>
            <p:ph type="sldNum" sz="quarter" idx="10"/>
          </p:nvPr>
        </p:nvSpPr>
        <p:spPr/>
        <p:txBody>
          <a:bodyPr/>
          <a:lstStyle/>
          <a:p>
            <a:fld id="{2EB32458-B0FD-4E0D-A69A-149897CA0BBB}" type="slidenum">
              <a:rPr lang="en-US" smtClean="0"/>
              <a:t>42</a:t>
            </a:fld>
            <a:endParaRPr lang="en-US"/>
          </a:p>
        </p:txBody>
      </p:sp>
    </p:spTree>
    <p:extLst>
      <p:ext uri="{BB962C8B-B14F-4D97-AF65-F5344CB8AC3E}">
        <p14:creationId xmlns:p14="http://schemas.microsoft.com/office/powerpoint/2010/main" val="18865804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Pregunte a </a:t>
            </a:r>
            <a:r>
              <a:rPr lang="es-GT" noProof="0" dirty="0"/>
              <a:t>los participantes: "¿Qué creen que significa esta cita?".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b="1" u="sng" noProof="0" dirty="0"/>
              <a:t>Acuse recibo de la</a:t>
            </a:r>
            <a:r>
              <a:rPr lang="es-GT" noProof="0" dirty="0"/>
              <a:t>(s) respuesta(s). </a:t>
            </a:r>
            <a:r>
              <a:rPr lang="es-GT" b="1" noProof="0" dirty="0"/>
              <a:t>Respuesta: </a:t>
            </a:r>
            <a:r>
              <a:rPr lang="es-GT" i="1" noProof="0" dirty="0"/>
              <a:t>Esta cita significa que el contenido es el aspecto más importante de su diapositiva y que añadir gráficos y animaciones coloridos y/o extravagantes no hará que el contenido sea más fuerte o significativo.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361040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a:effectLst/>
                <a:latin typeface="Arial" panose="020B0604020202020204" pitchFamily="34" charset="0"/>
                <a:cs typeface="Arial" panose="020B0604020202020204" pitchFamily="34" charset="0"/>
              </a:rPr>
              <a:t>Notas del instructor:</a:t>
            </a:r>
            <a:endParaRPr lang="fr-FR" sz="1200" b="1">
              <a:effectLst/>
              <a:latin typeface="Arial" panose="020B0604020202020204" pitchFamily="34" charset="0"/>
              <a:cs typeface="Arial" panose="020B0604020202020204" pitchFamily="34" charset="0"/>
            </a:endParaRPr>
          </a:p>
          <a:p>
            <a:endParaRPr lang="en-US"/>
          </a:p>
          <a:p>
            <a:pPr marL="171450" indent="-171450">
              <a:buFont typeface="Wingdings" panose="05000000000000000000" pitchFamily="2" charset="2"/>
              <a:buChar char="§"/>
            </a:pPr>
            <a:r>
              <a:rPr lang="en-US" b="1" u="sng"/>
              <a:t>Diga: </a:t>
            </a:r>
            <a:r>
              <a:rPr lang="en-US"/>
              <a:t>PowerPoint es una herramienta poderosa para crear presentaciones y definitivamente debería usar PowerPoint</a:t>
            </a:r>
            <a:r>
              <a:rPr lang="en-US" b="1"/>
              <a:t>.&lt;CLICK&gt; </a:t>
            </a:r>
            <a:r>
              <a:rPr lang="en-US"/>
              <a:t>¡Pero </a:t>
            </a:r>
            <a:r>
              <a:rPr kumimoji="0" lang="en-US" sz="1200" b="1" i="0" u="none" strike="noStrike" kern="1200" cap="none" spc="0" normalizeH="0" baseline="0" noProof="0">
                <a:ln>
                  <a:noFill/>
                </a:ln>
                <a:solidFill>
                  <a:srgbClr val="000000"/>
                </a:solidFill>
                <a:effectLst/>
                <a:uLnTx/>
                <a:uFillTx/>
                <a:latin typeface="Arial" charset="0"/>
                <a:ea typeface="+mn-ea"/>
                <a:cs typeface="Arial" charset="0"/>
              </a:rPr>
              <a:t>&lt;CLICK&gt; </a:t>
            </a:r>
            <a:r>
              <a:rPr lang="en-US"/>
              <a:t>use PowerPoint con prudencia!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33180379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del instructor:</a:t>
            </a:r>
            <a:endParaRPr lang="fr-FR" sz="1200" b="1" dirty="0">
              <a:effectLst/>
              <a:latin typeface="Arial" panose="020B0604020202020204" pitchFamily="34" charset="0"/>
              <a:cs typeface="Arial" panose="020B0604020202020204" pitchFamily="34" charset="0"/>
            </a:endParaRPr>
          </a:p>
          <a:p>
            <a:endParaRPr lang="en-US" b="1" i="1" dirty="0"/>
          </a:p>
          <a:p>
            <a:pPr marL="171450" indent="-171450">
              <a:buFont typeface="Wingdings" panose="05000000000000000000" pitchFamily="2" charset="2"/>
              <a:buChar char="v"/>
            </a:pPr>
            <a:r>
              <a:rPr lang="en-US" b="1" i="1" dirty="0" err="1"/>
              <a:t>Concluya</a:t>
            </a:r>
            <a:r>
              <a:rPr lang="en-US" b="1" i="1" dirty="0"/>
              <a:t> </a:t>
            </a:r>
            <a:r>
              <a:rPr lang="en-US" b="1" i="1" dirty="0" err="1"/>
              <a:t>este</a:t>
            </a:r>
            <a:r>
              <a:rPr lang="en-US" b="1" i="1" dirty="0"/>
              <a:t> </a:t>
            </a:r>
            <a:r>
              <a:rPr lang="en-US" b="1" i="1" dirty="0" err="1"/>
              <a:t>tema</a:t>
            </a:r>
            <a:r>
              <a:rPr lang="en-US" b="1" i="1" dirty="0"/>
              <a:t> </a:t>
            </a:r>
            <a:r>
              <a:rPr lang="en-US" b="1" i="1" dirty="0" err="1"/>
              <a:t>preguntando</a:t>
            </a:r>
            <a:r>
              <a:rPr lang="en-US" b="1" i="1" dirty="0"/>
              <a:t> a </a:t>
            </a:r>
            <a:r>
              <a:rPr lang="en-US" b="1" i="1" dirty="0" err="1"/>
              <a:t>los</a:t>
            </a:r>
            <a:r>
              <a:rPr lang="en-US" b="1" i="1" dirty="0"/>
              <a:t> </a:t>
            </a:r>
            <a:r>
              <a:rPr lang="en-US" b="1" i="1" dirty="0" err="1"/>
              <a:t>participantes</a:t>
            </a:r>
            <a:r>
              <a:rPr lang="en-US" b="1" i="1" dirty="0"/>
              <a:t> </a:t>
            </a:r>
            <a:r>
              <a:rPr lang="en-US" b="1" i="1" dirty="0" err="1"/>
              <a:t>si</a:t>
            </a:r>
            <a:r>
              <a:rPr lang="en-US" b="1" i="1" dirty="0"/>
              <a:t> se </a:t>
            </a:r>
            <a:r>
              <a:rPr lang="en-US" b="1" i="1" dirty="0" err="1"/>
              <a:t>sienten</a:t>
            </a:r>
            <a:r>
              <a:rPr lang="en-US" b="1" i="1" dirty="0"/>
              <a:t> </a:t>
            </a:r>
            <a:r>
              <a:rPr lang="en-US" b="1" i="1" dirty="0" err="1"/>
              <a:t>cómodos</a:t>
            </a:r>
            <a:r>
              <a:rPr lang="en-US" b="1" i="1" dirty="0"/>
              <a:t> </a:t>
            </a:r>
            <a:r>
              <a:rPr lang="en-US" b="1" i="1" dirty="0" err="1"/>
              <a:t>haciendo</a:t>
            </a:r>
            <a:r>
              <a:rPr lang="en-US" b="1" i="1" dirty="0"/>
              <a:t> </a:t>
            </a:r>
            <a:r>
              <a:rPr lang="en-US" b="1" i="1" dirty="0" err="1"/>
              <a:t>todo</a:t>
            </a:r>
            <a:r>
              <a:rPr lang="en-US" b="1" i="1" dirty="0"/>
              <a:t> lo </a:t>
            </a:r>
            <a:r>
              <a:rPr lang="en-US" b="1" i="1" dirty="0" err="1"/>
              <a:t>que</a:t>
            </a:r>
            <a:r>
              <a:rPr lang="en-US" b="1" i="1" dirty="0"/>
              <a:t> se indica </a:t>
            </a:r>
            <a:r>
              <a:rPr lang="en-US" b="1" i="1" dirty="0" err="1"/>
              <a:t>en</a:t>
            </a:r>
            <a:r>
              <a:rPr lang="en-US" b="1" i="1" dirty="0"/>
              <a:t> las </a:t>
            </a:r>
            <a:r>
              <a:rPr lang="en-US" b="1" i="1" dirty="0" err="1"/>
              <a:t>viñetas</a:t>
            </a:r>
            <a:r>
              <a:rPr lang="en-US" b="1" i="1" dirty="0"/>
              <a:t> de </a:t>
            </a:r>
            <a:r>
              <a:rPr lang="en-US" b="1" i="1" dirty="0" err="1"/>
              <a:t>esta</a:t>
            </a:r>
            <a:r>
              <a:rPr lang="en-US" b="1" i="1" dirty="0"/>
              <a:t> </a:t>
            </a:r>
            <a:r>
              <a:rPr lang="en-US" b="1" i="1" dirty="0" err="1"/>
              <a:t>diapositiva</a:t>
            </a:r>
            <a:r>
              <a:rPr lang="en-US" b="1" i="1" dirty="0"/>
              <a:t>. </a:t>
            </a:r>
            <a:r>
              <a:rPr lang="en-US" b="1" i="1" dirty="0" err="1"/>
              <a:t>Aborde</a:t>
            </a:r>
            <a:r>
              <a:rPr lang="en-US" b="1" i="1" dirty="0"/>
              <a:t> las lagunas </a:t>
            </a:r>
            <a:r>
              <a:rPr lang="en-US" b="1" i="1" dirty="0" err="1"/>
              <a:t>si</a:t>
            </a:r>
            <a:r>
              <a:rPr lang="en-US" b="1" i="1" dirty="0"/>
              <a:t> </a:t>
            </a:r>
            <a:r>
              <a:rPr lang="en-US" b="1" i="1" dirty="0" err="1"/>
              <a:t>el</a:t>
            </a:r>
            <a:r>
              <a:rPr lang="en-US" b="1" i="1" dirty="0"/>
              <a:t> </a:t>
            </a:r>
            <a:r>
              <a:rPr lang="en-US" b="1" i="1" dirty="0" err="1"/>
              <a:t>tiempo</a:t>
            </a:r>
            <a:r>
              <a:rPr lang="en-US" b="1" i="1" dirty="0"/>
              <a:t> lo </a:t>
            </a:r>
            <a:r>
              <a:rPr lang="en-US" b="1" i="1" dirty="0" err="1"/>
              <a:t>permite</a:t>
            </a:r>
            <a:r>
              <a:rPr lang="en-US" b="1" i="1" dirty="0"/>
              <a:t> o reserve </a:t>
            </a:r>
            <a:r>
              <a:rPr lang="en-US" b="1" i="1" dirty="0" err="1"/>
              <a:t>tiempo</a:t>
            </a:r>
            <a:r>
              <a:rPr lang="en-US" b="1" i="1" dirty="0"/>
              <a:t> individual o </a:t>
            </a:r>
            <a:r>
              <a:rPr lang="en-US" b="1" i="1" dirty="0" err="1"/>
              <a:t>en</a:t>
            </a:r>
            <a:r>
              <a:rPr lang="en-US" b="1" i="1" dirty="0"/>
              <a:t> </a:t>
            </a:r>
            <a:r>
              <a:rPr lang="en-US" b="1" i="1" dirty="0" err="1"/>
              <a:t>grupo</a:t>
            </a:r>
            <a:r>
              <a:rPr lang="en-US" b="1" i="1" dirty="0"/>
              <a:t> para </a:t>
            </a:r>
            <a:r>
              <a:rPr lang="en-US" b="1" i="1" dirty="0" err="1"/>
              <a:t>repasar</a:t>
            </a:r>
            <a:r>
              <a:rPr lang="en-US" b="1" i="1" dirty="0"/>
              <a:t> las </a:t>
            </a:r>
            <a:r>
              <a:rPr lang="en-US" b="1" i="1" dirty="0" err="1"/>
              <a:t>acciones</a:t>
            </a:r>
            <a:r>
              <a:rPr lang="en-US" b="1" i="1" dirty="0"/>
              <a:t> </a:t>
            </a:r>
            <a:r>
              <a:rPr lang="en-US" b="1" i="1" dirty="0" err="1"/>
              <a:t>que</a:t>
            </a:r>
            <a:r>
              <a:rPr lang="en-US" b="1" i="1" dirty="0"/>
              <a:t> no se </a:t>
            </a:r>
            <a:r>
              <a:rPr lang="en-US" b="1" i="1" dirty="0" err="1"/>
              <a:t>hayan</a:t>
            </a:r>
            <a:r>
              <a:rPr lang="en-US" b="1" i="1" dirty="0"/>
              <a:t> </a:t>
            </a:r>
            <a:r>
              <a:rPr lang="en-US" b="1" i="1" dirty="0" err="1"/>
              <a:t>entendido</a:t>
            </a:r>
            <a:r>
              <a:rPr lang="en-US" b="1" i="1" dirty="0"/>
              <a:t> </a:t>
            </a:r>
            <a:r>
              <a:rPr lang="en-US" b="1" i="1" dirty="0" err="1"/>
              <a:t>claramente</a:t>
            </a:r>
            <a:r>
              <a:rPr lang="en-US" b="1" i="1"/>
              <a:t>.</a:t>
            </a:r>
          </a:p>
          <a:p>
            <a:pPr marL="171450" indent="-171450">
              <a:buFont typeface="Wingdings" panose="05000000000000000000" pitchFamily="2" charset="2"/>
              <a:buChar char="v"/>
            </a:pPr>
            <a:endParaRPr lang="en-US"/>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2298636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Formule </a:t>
            </a:r>
            <a:r>
              <a:rPr lang="es-GT" noProof="0" dirty="0"/>
              <a:t>la pregunta de la diapositiva y solicite algunas respuestas. </a:t>
            </a:r>
          </a:p>
          <a:p>
            <a:pPr marL="171450" indent="-171450">
              <a:buFont typeface="Wingdings" panose="05000000000000000000" pitchFamily="2" charset="2"/>
              <a:buChar char="§"/>
            </a:pPr>
            <a:endParaRPr lang="es-GT" noProof="0" dirty="0"/>
          </a:p>
          <a:p>
            <a:pPr marL="171450" indent="-171450">
              <a:buFont typeface="Wingdings" panose="05000000000000000000" pitchFamily="2" charset="2"/>
              <a:buChar char="§"/>
            </a:pPr>
            <a:r>
              <a:rPr lang="es-GT" noProof="0" dirty="0"/>
              <a:t>Permita que algunos participantes compartan sus experiencias.</a:t>
            </a:r>
          </a:p>
          <a:p>
            <a:endParaRPr lang="es-GT" noProof="0" dirty="0"/>
          </a:p>
          <a:p>
            <a:pPr marL="171450" indent="-171450">
              <a:buFont typeface="Wingdings" panose="05000000000000000000" pitchFamily="2" charset="2"/>
              <a:buChar char="§"/>
            </a:pPr>
            <a:r>
              <a:rPr lang="es-GT" b="1" u="sng" noProof="0" dirty="0"/>
              <a:t>Explique </a:t>
            </a:r>
            <a:r>
              <a:rPr lang="es-GT" noProof="0" dirty="0"/>
              <a:t>que PowerPoint es una herramienta de software muy popular y que vamos a discutir formas de diseñar presentaciones eficaces en PowerPoint. </a:t>
            </a:r>
          </a:p>
          <a:p>
            <a:endParaRPr lang="es-GT" noProof="0" dirty="0"/>
          </a:p>
          <a:p>
            <a:pPr marL="171450" indent="-171450">
              <a:buFont typeface="Wingdings" panose="05000000000000000000" pitchFamily="2" charset="2"/>
              <a:buChar char="v"/>
            </a:pPr>
            <a:r>
              <a:rPr lang="es-GT" b="1" i="1" noProof="0" dirty="0"/>
              <a:t>Diga también a los participantes que el proceso de esta sesión será de descubrimiento guiado, con el instructor demostrando cómo hacer las cosas y los participantes haciéndolas.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129697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b="1" i="1" noProof="0" dirty="0"/>
          </a:p>
          <a:p>
            <a:pPr marL="171450" indent="-171450">
              <a:buFont typeface="Wingdings" panose="05000000000000000000" pitchFamily="2" charset="2"/>
              <a:buChar char="§"/>
            </a:pPr>
            <a:r>
              <a:rPr lang="es-GT" b="1" i="0" u="sng" noProof="0" dirty="0"/>
              <a:t>Pida </a:t>
            </a:r>
            <a:r>
              <a:rPr lang="es-GT" b="0" i="0" noProof="0" dirty="0"/>
              <a:t>a los participantes que abran una nueva presentación en PowerPoint en su ordenador y hagan clic en una presentación en blanco.</a:t>
            </a:r>
          </a:p>
          <a:p>
            <a:pPr marL="0" indent="0">
              <a:buFont typeface="Wingdings" panose="05000000000000000000" pitchFamily="2" charset="2"/>
              <a:buNone/>
            </a:pPr>
            <a:endParaRPr lang="es-GT" b="1" i="1" noProof="0" dirty="0"/>
          </a:p>
          <a:p>
            <a:pPr marL="171450" indent="-171450">
              <a:buFont typeface="Wingdings" panose="05000000000000000000" pitchFamily="2" charset="2"/>
              <a:buChar char="v"/>
            </a:pPr>
            <a:r>
              <a:rPr lang="es-GT" b="1" i="1" noProof="0" dirty="0"/>
              <a:t>Haga una pausa para comprobar con los participantes que todos ven la diapositiva en blanco.</a:t>
            </a:r>
          </a:p>
          <a:p>
            <a:endParaRPr lang="es-GT" noProof="0" dirty="0"/>
          </a:p>
          <a:p>
            <a:pPr marL="171450" indent="-171450">
              <a:buFont typeface="Wingdings" panose="05000000000000000000" pitchFamily="2" charset="2"/>
              <a:buChar char="§"/>
            </a:pPr>
            <a:r>
              <a:rPr lang="es-GT" b="1" u="sng" noProof="0" dirty="0"/>
              <a:t>Diga: </a:t>
            </a:r>
            <a:r>
              <a:rPr lang="es-GT" noProof="0" dirty="0"/>
              <a:t>Esta será la diapositiva del título.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177810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Ahora es el momento de añadir más diapositivas. En la barra de menú de la esquina superior izquierda, verá una pestaña titulada </a:t>
            </a:r>
            <a:r>
              <a:rPr lang="es-GT" b="1" noProof="0" dirty="0"/>
              <a:t>&lt;CLICK&gt; </a:t>
            </a:r>
            <a:r>
              <a:rPr lang="es-GT" b="1" i="1" noProof="0" dirty="0"/>
              <a:t>Nueva diapositiva</a:t>
            </a:r>
            <a:r>
              <a:rPr lang="es-GT" b="0" i="0" noProof="0" dirty="0"/>
              <a:t>.</a:t>
            </a:r>
          </a:p>
          <a:p>
            <a:endParaRPr lang="es-GT" b="0" i="0" noProof="0" dirty="0"/>
          </a:p>
          <a:p>
            <a:pPr marL="171450" indent="-171450">
              <a:buFont typeface="Wingdings" panose="05000000000000000000" pitchFamily="2" charset="2"/>
              <a:buChar char="§"/>
            </a:pPr>
            <a:r>
              <a:rPr lang="es-GT" b="1" i="0" u="sng" noProof="0" dirty="0"/>
              <a:t>Diga: </a:t>
            </a:r>
            <a:r>
              <a:rPr lang="es-GT" b="0" i="0" noProof="0" dirty="0"/>
              <a:t>Cuando se abra el cuadro de diálogo </a:t>
            </a:r>
            <a:r>
              <a:rPr lang="es-GT" b="1" i="0" noProof="0" dirty="0"/>
              <a:t>&lt;CLICK&gt;, </a:t>
            </a:r>
            <a:r>
              <a:rPr lang="es-GT" b="0" i="0" noProof="0" dirty="0"/>
              <a:t>verá 9 tipos diferentes de diapositivas que puede añadir. </a:t>
            </a:r>
          </a:p>
          <a:p>
            <a:endParaRPr lang="es-GT" b="0" i="0" noProof="0" dirty="0"/>
          </a:p>
          <a:p>
            <a:pPr marL="171450" indent="-171450">
              <a:buFont typeface="Wingdings" panose="05000000000000000000" pitchFamily="2" charset="2"/>
              <a:buChar char="§"/>
            </a:pPr>
            <a:r>
              <a:rPr lang="es-GT" b="1" i="0" u="sng" noProof="0" dirty="0"/>
              <a:t>Diga: </a:t>
            </a:r>
            <a:r>
              <a:rPr lang="es-GT" b="0" i="0" noProof="0" dirty="0"/>
              <a:t>Seleccione </a:t>
            </a:r>
            <a:r>
              <a:rPr lang="es-GT" b="1" i="0" noProof="0" dirty="0"/>
              <a:t>&lt;CLICK&gt; </a:t>
            </a:r>
            <a:r>
              <a:rPr lang="es-GT" b="0" i="0" noProof="0" dirty="0"/>
              <a:t>Diapositiva </a:t>
            </a:r>
            <a:r>
              <a:rPr lang="es-GT" b="1" i="1" noProof="0" dirty="0"/>
              <a:t>Encabezado de Sección. </a:t>
            </a:r>
          </a:p>
          <a:p>
            <a:pPr marL="171450" indent="-171450">
              <a:buFont typeface="Wingdings" panose="05000000000000000000" pitchFamily="2" charset="2"/>
              <a:buChar char="§"/>
            </a:pPr>
            <a:endParaRPr lang="es-GT" b="0" i="0" noProof="0" dirty="0"/>
          </a:p>
          <a:p>
            <a:pPr marL="171450" indent="-171450">
              <a:buFont typeface="Wingdings" panose="05000000000000000000" pitchFamily="2" charset="2"/>
              <a:buChar char="§"/>
            </a:pPr>
            <a:r>
              <a:rPr lang="es-GT" b="1" i="0" u="sng" noProof="0" dirty="0"/>
              <a:t>Diga: </a:t>
            </a:r>
            <a:r>
              <a:rPr lang="es-GT" b="0" i="0" u="sng" noProof="0" dirty="0"/>
              <a:t>Proc</a:t>
            </a:r>
            <a:r>
              <a:rPr lang="es-GT" b="0" i="0" noProof="0" dirty="0"/>
              <a:t>eda y añada otra </a:t>
            </a:r>
            <a:r>
              <a:rPr lang="es-GT" b="1" i="1" noProof="0" dirty="0"/>
              <a:t>diapositiva de Encabezado de Sección</a:t>
            </a:r>
            <a:r>
              <a:rPr lang="es-GT" b="0" i="0" noProof="0" dirty="0"/>
              <a:t>.</a:t>
            </a:r>
          </a:p>
          <a:p>
            <a:pPr marL="171450" indent="-171450">
              <a:buFont typeface="Wingdings" panose="05000000000000000000" pitchFamily="2" charset="2"/>
              <a:buChar char="§"/>
            </a:pPr>
            <a:endParaRPr lang="es-GT" b="0" i="0" noProof="0" dirty="0"/>
          </a:p>
          <a:p>
            <a:pPr marL="171450" indent="-171450">
              <a:buFont typeface="Wingdings" panose="05000000000000000000" pitchFamily="2" charset="2"/>
              <a:buChar char="§"/>
            </a:pPr>
            <a:r>
              <a:rPr lang="es-GT" b="1" i="0" u="sng" noProof="0" dirty="0"/>
              <a:t>Diga: </a:t>
            </a:r>
            <a:r>
              <a:rPr lang="es-GT" b="0" i="0" noProof="0" dirty="0"/>
              <a:t>Ahora debería tener una diapositiva de título y dos diapositivas de encabezado de sección.</a:t>
            </a:r>
            <a:endParaRPr lang="es-GT" b="1"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36862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 </a:t>
            </a:r>
            <a:r>
              <a:rPr lang="es-GT" noProof="0" dirty="0"/>
              <a:t>Debería ver tres diapositivas en el panel de diapositivas en miniatura de la izquierda. Una es la </a:t>
            </a:r>
            <a:r>
              <a:rPr lang="es-GT" b="1" i="1" noProof="0" dirty="0"/>
              <a:t>diapositiva de título</a:t>
            </a:r>
            <a:r>
              <a:rPr lang="es-GT" noProof="0" dirty="0"/>
              <a:t>, </a:t>
            </a:r>
            <a:r>
              <a:rPr lang="es-GT" b="1" noProof="0" dirty="0"/>
              <a:t>&lt;CLICK&gt; </a:t>
            </a:r>
            <a:r>
              <a:rPr lang="es-GT" noProof="0" dirty="0"/>
              <a:t>y dos son las </a:t>
            </a:r>
            <a:r>
              <a:rPr lang="es-GT" b="1" i="1" noProof="0" dirty="0"/>
              <a:t>diapositivas de cabecera de sección.</a:t>
            </a:r>
            <a:endParaRPr lang="es-GT" noProof="0" dirty="0"/>
          </a:p>
          <a:p>
            <a:endParaRPr lang="es-GT" noProof="0" dirty="0"/>
          </a:p>
          <a:p>
            <a:pPr marL="171450" indent="-171450">
              <a:buFont typeface="Wingdings" panose="05000000000000000000" pitchFamily="2" charset="2"/>
              <a:buChar char="v"/>
            </a:pPr>
            <a:r>
              <a:rPr lang="es-GT" b="1" i="1" noProof="0" dirty="0"/>
              <a:t>Haga una pausa para consultar con los participantes si están siguiéndole.</a:t>
            </a:r>
          </a:p>
          <a:p>
            <a:endParaRPr lang="es-GT" noProof="0" dirty="0"/>
          </a:p>
          <a:p>
            <a:pPr marL="171450" indent="-171450">
              <a:buFont typeface="Wingdings" panose="05000000000000000000" pitchFamily="2" charset="2"/>
              <a:buChar char="§"/>
            </a:pPr>
            <a:r>
              <a:rPr lang="es-GT" b="1" u="sng" noProof="0" dirty="0"/>
              <a:t>Diga: </a:t>
            </a:r>
            <a:r>
              <a:rPr lang="es-GT" noProof="0" dirty="0"/>
              <a:t>Ahora, vamos a añadir los títulos de las diapositivas. </a:t>
            </a:r>
            <a:r>
              <a:rPr lang="es-GT" b="1" noProof="0" dirty="0"/>
              <a:t>&lt;CLICK&gt;</a:t>
            </a:r>
          </a:p>
          <a:p>
            <a:endParaRPr lang="es-GT" noProof="0" dirty="0"/>
          </a:p>
          <a:p>
            <a:pPr marL="171450" indent="-171450">
              <a:buFont typeface="Wingdings" panose="05000000000000000000" pitchFamily="2" charset="2"/>
              <a:buChar char="§"/>
            </a:pPr>
            <a:r>
              <a:rPr lang="es-GT" b="1" u="sng" noProof="0" dirty="0"/>
              <a:t>Diga: </a:t>
            </a:r>
            <a:r>
              <a:rPr lang="es-GT" noProof="0" dirty="0"/>
              <a:t>Para añadir títulos </a:t>
            </a:r>
            <a:r>
              <a:rPr lang="es-GT" b="1" noProof="0" dirty="0"/>
              <a:t>&lt;CLICK</a:t>
            </a:r>
            <a:r>
              <a:rPr lang="es-GT" b="0" noProof="0" dirty="0"/>
              <a:t>&gt;, </a:t>
            </a:r>
            <a:r>
              <a:rPr lang="es-GT" noProof="0" dirty="0"/>
              <a:t>haga clic en el cuadro de texto </a:t>
            </a:r>
            <a:r>
              <a:rPr lang="es-GT" b="1" i="1" noProof="0" dirty="0"/>
              <a:t>Haga clic para añadir </a:t>
            </a:r>
            <a:r>
              <a:rPr lang="es-GT" noProof="0" dirty="0"/>
              <a:t>título y escriba el título. Para la primera diapositiva, la </a:t>
            </a:r>
            <a:r>
              <a:rPr lang="es-GT" b="1" i="1" noProof="0" dirty="0"/>
              <a:t>Diapositiva Título</a:t>
            </a:r>
            <a:r>
              <a:rPr lang="es-GT" noProof="0" dirty="0"/>
              <a:t>, déjela en blanco por ahora. Para la segunda diapositiva, </a:t>
            </a:r>
            <a:r>
              <a:rPr lang="es-GT" b="1" i="1" noProof="0" dirty="0"/>
              <a:t>Diapositiva Encabezado de Sección</a:t>
            </a:r>
            <a:r>
              <a:rPr lang="es-GT" noProof="0" dirty="0"/>
              <a:t>, escriba el título “</a:t>
            </a:r>
            <a:r>
              <a:rPr lang="es-GT" b="1" i="1" noProof="0" dirty="0"/>
              <a:t>Esquema de la Presentación”. </a:t>
            </a:r>
            <a:r>
              <a:rPr lang="es-GT" noProof="0" dirty="0"/>
              <a:t>Para la tercera diapositiva, otra Diapositiva </a:t>
            </a:r>
            <a:r>
              <a:rPr lang="es-GT" b="1" i="1" noProof="0" dirty="0"/>
              <a:t>de Encabezado de Sección</a:t>
            </a:r>
            <a:r>
              <a:rPr lang="es-GT" noProof="0" dirty="0"/>
              <a:t>, escriba el título “</a:t>
            </a:r>
            <a:r>
              <a:rPr lang="es-GT" b="1" i="1" noProof="0" dirty="0"/>
              <a:t>Proyecto de Campo 1 Esquema de Presentación” </a:t>
            </a:r>
            <a:r>
              <a:rPr lang="es-GT" noProof="0" dirty="0"/>
              <a:t>en el cuadro.</a:t>
            </a:r>
          </a:p>
          <a:p>
            <a:endParaRPr lang="es-GT"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1221512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200" b="1" noProof="0" dirty="0">
                <a:effectLst/>
                <a:latin typeface="Arial" panose="020B0604020202020204" pitchFamily="34" charset="0"/>
                <a:cs typeface="Arial" panose="020B0604020202020204" pitchFamily="34" charset="0"/>
              </a:rPr>
              <a:t>Notas del instructor:</a:t>
            </a:r>
          </a:p>
          <a:p>
            <a:endParaRPr lang="es-GT" noProof="0" dirty="0"/>
          </a:p>
          <a:p>
            <a:pPr marL="171450" indent="-171450">
              <a:buFont typeface="Wingdings" panose="05000000000000000000" pitchFamily="2" charset="2"/>
              <a:buChar char="§"/>
            </a:pPr>
            <a:r>
              <a:rPr lang="es-GT" b="1" u="sng" noProof="0" dirty="0"/>
              <a:t>Diga</a:t>
            </a:r>
            <a:r>
              <a:rPr lang="es-GT" noProof="0" dirty="0"/>
              <a:t>: Ahora debería tener tres diapositivas en su presentación de PowerPoint:1 diapositiva de título y 2 diapositivas de encabezado de sección. </a:t>
            </a:r>
            <a:r>
              <a:rPr lang="es-GT" b="1" noProof="0" dirty="0"/>
              <a:t>&lt;CLICK&gt;</a:t>
            </a:r>
          </a:p>
          <a:p>
            <a:pPr marL="171450" indent="-171450">
              <a:buFont typeface="Wingdings" panose="05000000000000000000" pitchFamily="2" charset="2"/>
              <a:buChar char="§"/>
            </a:pPr>
            <a:endParaRPr lang="es-GT" b="1" noProof="0" dirty="0"/>
          </a:p>
          <a:p>
            <a:pPr marL="171450" indent="-171450">
              <a:buFont typeface="Wingdings" panose="05000000000000000000" pitchFamily="2" charset="2"/>
              <a:buChar char="§"/>
            </a:pPr>
            <a:r>
              <a:rPr lang="es-GT" b="1" u="sng" noProof="0" dirty="0"/>
              <a:t>Diga</a:t>
            </a:r>
            <a:r>
              <a:rPr lang="es-GT" noProof="0" dirty="0"/>
              <a:t>: Su diapositiva de título aún no tiene título. La diapositiva 2 debe titularse “Esquema de la presentación” y la diapositiva 3 “Proyecto de campo 1”.</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5571366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543273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27201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Objetivos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98372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28557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34651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607773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7315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8186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4493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66588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21884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0080038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207785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881994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17858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19726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519866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22371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462612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CA41CCC5-F48C-414A-BDD1-7F9B65BCB7CA}" type="datetimeFigureOut">
              <a:rPr lang="en-US" smtClean="0"/>
              <a:t>3/10/2026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CA50EE77-C776-4B3E-B53D-4F93E697A00B}"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3649B844-A542-58C8-EB0C-B7ABA9E2A6E6}"/>
              </a:ext>
            </a:extLst>
          </p:cNvPr>
          <p:cNvSpPr txBox="1">
            <a:spLocks noChangeArrowheads="1"/>
          </p:cNvSpPr>
          <p:nvPr userDrawn="1"/>
        </p:nvSpPr>
        <p:spPr bwMode="auto">
          <a:xfrm>
            <a:off x="0" y="6400800"/>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Text Box 2070">
            <a:extLst>
              <a:ext uri="{FF2B5EF4-FFF2-40B4-BE49-F238E27FC236}">
                <a16:creationId xmlns:a16="http://schemas.microsoft.com/office/drawing/2014/main" id="{4A2486FB-960B-BCA4-31AD-B590CA203666}"/>
              </a:ext>
            </a:extLst>
          </p:cNvPr>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11" name="Picture 4">
            <a:extLst>
              <a:ext uri="{FF2B5EF4-FFF2-40B4-BE49-F238E27FC236}">
                <a16:creationId xmlns:a16="http://schemas.microsoft.com/office/drawing/2014/main" id="{3240CF4D-6E39-947A-721C-CD65D285BA9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12" name="Rectangle 11">
            <a:extLst>
              <a:ext uri="{FF2B5EF4-FFF2-40B4-BE49-F238E27FC236}">
                <a16:creationId xmlns:a16="http://schemas.microsoft.com/office/drawing/2014/main" id="{AC001E8A-D2E3-8B6B-2E1F-465212955DF8}"/>
              </a:ext>
            </a:extLst>
          </p:cNvPr>
          <p:cNvSpPr/>
          <p:nvPr userDrawn="1"/>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5905727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228434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427729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6553564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8827485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5947422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99473808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7755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2902906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46852436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cxnSp>
        <p:nvCxnSpPr>
          <p:cNvPr id="7" name="Straight Connector 6"/>
          <p:cNvCxnSpPr/>
          <p:nvPr userDrawn="1"/>
        </p:nvCxnSpPr>
        <p:spPr>
          <a:xfrm>
            <a:off x="436033" y="5942013"/>
            <a:ext cx="11150600" cy="0"/>
          </a:xfrm>
          <a:prstGeom prst="line">
            <a:avLst/>
          </a:prstGeom>
          <a:ln w="50800">
            <a:solidFill>
              <a:srgbClr val="336799"/>
            </a:solidFill>
          </a:ln>
        </p:spPr>
        <p:style>
          <a:lnRef idx="1">
            <a:schemeClr val="accent1"/>
          </a:lnRef>
          <a:fillRef idx="0">
            <a:schemeClr val="accent1"/>
          </a:fillRef>
          <a:effectRef idx="0">
            <a:schemeClr val="accent1"/>
          </a:effectRef>
          <a:fontRef idx="minor">
            <a:schemeClr val="tx1"/>
          </a:fontRef>
        </p:style>
      </p:cxnSp>
      <p:pic>
        <p:nvPicPr>
          <p:cNvPr id="8" name="Picture 9"/>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auto">
          <a:xfrm>
            <a:off x="7416800" y="2609850"/>
            <a:ext cx="4165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69384" y="179388"/>
            <a:ext cx="2681816"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436033" y="5942013"/>
            <a:ext cx="11150600"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userDrawn="1"/>
        </p:nvSpPr>
        <p:spPr bwMode="auto">
          <a:xfrm>
            <a:off x="436034" y="1417639"/>
            <a:ext cx="637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defRPr/>
            </a:pPr>
            <a:r>
              <a:rPr lang="en-US" altLang="en-US" sz="2400">
                <a:solidFill>
                  <a:srgbClr val="00820C"/>
                </a:solidFill>
                <a:latin typeface="Franklin Gothic Medium" panose="020B0603020102020204" pitchFamily="34" charset="0"/>
              </a:rPr>
              <a:t>FETP-Frontline + One Health</a:t>
            </a:r>
          </a:p>
        </p:txBody>
      </p:sp>
      <p:sp>
        <p:nvSpPr>
          <p:cNvPr id="12" name="Text Placeholder 3"/>
          <p:cNvSpPr>
            <a:spLocks noGrp="1"/>
          </p:cNvSpPr>
          <p:nvPr>
            <p:ph type="body" sz="quarter" idx="16"/>
          </p:nvPr>
        </p:nvSpPr>
        <p:spPr>
          <a:xfrm>
            <a:off x="6299201" y="609600"/>
            <a:ext cx="5292708" cy="521208"/>
          </a:xfrm>
          <a:prstGeom prst="rect">
            <a:avLst/>
          </a:prstGeom>
        </p:spPr>
        <p:txBody>
          <a:bodyPr/>
          <a:lstStyle>
            <a:lvl1pPr marL="0" indent="0" algn="r">
              <a:buNone/>
              <a:defRPr b="1"/>
            </a:lvl1pPr>
          </a:lstStyle>
          <a:p>
            <a:pPr lvl="0"/>
            <a:r>
              <a:rPr lang="en-US"/>
              <a:t>Edit Master text styles</a:t>
            </a:r>
          </a:p>
        </p:txBody>
      </p:sp>
      <p:sp>
        <p:nvSpPr>
          <p:cNvPr id="13" name="Text Placeholder 27">
            <a:extLst>
              <a:ext uri="{FF2B5EF4-FFF2-40B4-BE49-F238E27FC236}">
                <a16:creationId xmlns:a16="http://schemas.microsoft.com/office/drawing/2014/main" id="{DE773544-E4A4-45D2-B3A4-D098E3E21F95}"/>
              </a:ext>
            </a:extLst>
          </p:cNvPr>
          <p:cNvSpPr>
            <a:spLocks noGrp="1"/>
          </p:cNvSpPr>
          <p:nvPr>
            <p:ph type="body" sz="quarter" idx="13"/>
          </p:nvPr>
        </p:nvSpPr>
        <p:spPr>
          <a:xfrm>
            <a:off x="436228" y="1876497"/>
            <a:ext cx="7255739" cy="739467"/>
          </a:xfrm>
          <a:prstGeom prst="rect">
            <a:avLst/>
          </a:prstGeom>
        </p:spPr>
        <p:txBody>
          <a:bodyPr lIns="0" rIns="0"/>
          <a:lstStyle>
            <a:lvl1pPr marL="0" indent="0">
              <a:lnSpc>
                <a:spcPct val="100000"/>
              </a:lnSpc>
              <a:spcBef>
                <a:spcPts val="0"/>
              </a:spcBef>
              <a:spcAft>
                <a:spcPts val="0"/>
              </a:spcAft>
              <a:buFontTx/>
              <a:buNone/>
              <a:defRPr sz="4000" b="1" i="0" baseline="0">
                <a:solidFill>
                  <a:srgbClr val="00953A"/>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5" name="Text Placeholder 27">
            <a:extLst>
              <a:ext uri="{FF2B5EF4-FFF2-40B4-BE49-F238E27FC236}">
                <a16:creationId xmlns:a16="http://schemas.microsoft.com/office/drawing/2014/main" id="{45EB4CC8-6102-4944-B1B1-F3CD3A44FA31}"/>
              </a:ext>
            </a:extLst>
          </p:cNvPr>
          <p:cNvSpPr>
            <a:spLocks noGrp="1"/>
          </p:cNvSpPr>
          <p:nvPr>
            <p:ph type="body" sz="quarter" idx="17"/>
          </p:nvPr>
        </p:nvSpPr>
        <p:spPr>
          <a:xfrm>
            <a:off x="436227" y="2622920"/>
            <a:ext cx="7996572" cy="739467"/>
          </a:xfrm>
          <a:prstGeom prst="rect">
            <a:avLst/>
          </a:prstGeom>
        </p:spPr>
        <p:txBody>
          <a:bodyPr lIns="0" rIns="0"/>
          <a:lstStyle>
            <a:lvl1pPr marL="0" indent="0">
              <a:lnSpc>
                <a:spcPct val="100000"/>
              </a:lnSpc>
              <a:spcBef>
                <a:spcPts val="0"/>
              </a:spcBef>
              <a:spcAft>
                <a:spcPts val="0"/>
              </a:spcAft>
              <a:buFontTx/>
              <a:buNone/>
              <a:defRPr sz="4000" b="0" i="0" baseline="0">
                <a:solidFill>
                  <a:schemeClr val="tx1"/>
                </a:solidFill>
                <a:latin typeface="Franklin Gothic Medium" panose="020B0603020102020204" pitchFamily="34" charset="0"/>
                <a:cs typeface="Franklin Gothic Medium" panose="020B0603020102020204" pitchFamily="34" charset="0"/>
              </a:defRPr>
            </a:lvl1pPr>
            <a:lvl2pPr>
              <a:buNone/>
              <a:defRPr sz="3200" b="0" i="0" baseline="0">
                <a:latin typeface="Arial Black"/>
                <a:cs typeface="Arial Black"/>
              </a:defRPr>
            </a:lvl2pPr>
            <a:lvl3pPr>
              <a:buNone/>
              <a:defRPr sz="3200" b="0" i="0" baseline="0">
                <a:latin typeface="Arial Black"/>
                <a:cs typeface="Arial Black"/>
              </a:defRPr>
            </a:lvl3pPr>
            <a:lvl4pPr>
              <a:buNone/>
              <a:defRPr sz="3200" b="0" i="0" baseline="0">
                <a:latin typeface="Arial Black"/>
                <a:cs typeface="Arial Black"/>
              </a:defRPr>
            </a:lvl4pPr>
            <a:lvl5pPr>
              <a:buNone/>
              <a:defRPr sz="3200" b="0" i="0" baseline="0">
                <a:latin typeface="Arial Black"/>
                <a:cs typeface="Arial Black"/>
              </a:defRPr>
            </a:lvl5pPr>
          </a:lstStyle>
          <a:p>
            <a:pPr lvl="0"/>
            <a:r>
              <a:rPr lang="en-US"/>
              <a:t>Edit Master text styles</a:t>
            </a:r>
          </a:p>
        </p:txBody>
      </p:sp>
      <p:sp>
        <p:nvSpPr>
          <p:cNvPr id="16" name="Subtitle 2"/>
          <p:cNvSpPr>
            <a:spLocks noGrp="1"/>
          </p:cNvSpPr>
          <p:nvPr>
            <p:ph type="subTitle" idx="1"/>
          </p:nvPr>
        </p:nvSpPr>
        <p:spPr>
          <a:xfrm>
            <a:off x="8127999" y="6167447"/>
            <a:ext cx="3467999" cy="498324"/>
          </a:xfrm>
          <a:prstGeom prst="rect">
            <a:avLst/>
          </a:prstGeom>
        </p:spPr>
        <p:txBody>
          <a:bodyPr/>
          <a:lstStyle>
            <a:lvl1pPr marL="0" indent="0" algn="r">
              <a:buNone/>
              <a:defRPr sz="18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5"/>
          <p:cNvSpPr>
            <a:spLocks noGrp="1"/>
          </p:cNvSpPr>
          <p:nvPr>
            <p:ph type="body" sz="quarter" idx="11"/>
          </p:nvPr>
        </p:nvSpPr>
        <p:spPr>
          <a:xfrm>
            <a:off x="418169" y="6168596"/>
            <a:ext cx="7608231" cy="50292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pPr lvl="0"/>
            <a:r>
              <a:rPr lang="en-US"/>
              <a:t>Edit Master text styles</a:t>
            </a:r>
          </a:p>
        </p:txBody>
      </p:sp>
    </p:spTree>
    <p:extLst>
      <p:ext uri="{BB962C8B-B14F-4D97-AF65-F5344CB8AC3E}">
        <p14:creationId xmlns:p14="http://schemas.microsoft.com/office/powerpoint/2010/main" val="108423286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1"/>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2"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3"/>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9"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48219" y="4699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2.07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739901"/>
            <a:ext cx="11094720" cy="4660898"/>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7226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Learning Objectives">
    <p:spTree>
      <p:nvGrpSpPr>
        <p:cNvPr id="1" name=""/>
        <p:cNvGrpSpPr/>
        <p:nvPr/>
      </p:nvGrpSpPr>
      <p:grpSpPr>
        <a:xfrm>
          <a:off x="0" y="0"/>
          <a:ext cx="0" cy="0"/>
          <a:chOff x="0" y="0"/>
          <a:chExt cx="0" cy="0"/>
        </a:xfrm>
      </p:grpSpPr>
      <p:sp>
        <p:nvSpPr>
          <p:cNvPr id="4" name="Text Box 2058"/>
          <p:cNvSpPr txBox="1">
            <a:spLocks noChangeArrowheads="1"/>
          </p:cNvSpPr>
          <p:nvPr userDrawn="1"/>
        </p:nvSpPr>
        <p:spPr bwMode="auto">
          <a:xfrm>
            <a:off x="0" y="6400801"/>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8BA4C540-C2DD-4BC4-AF21-5B6591183F01}"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5"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6"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2"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7" name="Rectangle 6"/>
          <p:cNvSpPr/>
          <p:nvPr userDrawn="1"/>
        </p:nvSpPr>
        <p:spPr>
          <a:xfrm>
            <a:off x="0" y="6705603"/>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Connector 7"/>
          <p:cNvCxnSpPr/>
          <p:nvPr userDrawn="1"/>
        </p:nvCxnSpPr>
        <p:spPr>
          <a:xfrm>
            <a:off x="548219"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userDrawn="1"/>
        </p:nvSpPr>
        <p:spPr bwMode="auto">
          <a:xfrm>
            <a:off x="548219" y="469900"/>
            <a:ext cx="1109556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spcBef>
                <a:spcPts val="1200"/>
              </a:spcBef>
              <a:defRPr/>
            </a:pPr>
            <a:r>
              <a:rPr lang="en-US" altLang="en-US" sz="3600">
                <a:latin typeface="Franklin Gothic Medium" panose="020B0603020102020204" pitchFamily="34" charset="0"/>
              </a:rPr>
              <a:t>Lesson 2.0x Learning Objectives</a:t>
            </a:r>
          </a:p>
          <a:p>
            <a:pPr>
              <a:spcBef>
                <a:spcPts val="1200"/>
              </a:spcBef>
              <a:defRPr/>
            </a:pPr>
            <a:r>
              <a:rPr lang="en-US" altLang="en-US" sz="2800">
                <a:latin typeface="Arial" panose="020B0604020202020204" pitchFamily="34" charset="0"/>
              </a:rPr>
              <a:t>At the end of this lesson, you will be able to:</a:t>
            </a:r>
          </a:p>
          <a:p>
            <a:pPr>
              <a:spcBef>
                <a:spcPts val="1200"/>
              </a:spcBef>
              <a:defRPr/>
            </a:pPr>
            <a:endParaRPr lang="en-US" altLang="en-US" sz="2800">
              <a:latin typeface="Arial" panose="020B0604020202020204" pitchFamily="34" charset="0"/>
            </a:endParaRPr>
          </a:p>
        </p:txBody>
      </p:sp>
      <p:sp>
        <p:nvSpPr>
          <p:cNvPr id="3" name="Content Placeholder 2"/>
          <p:cNvSpPr>
            <a:spLocks noGrp="1"/>
          </p:cNvSpPr>
          <p:nvPr>
            <p:ph idx="1"/>
          </p:nvPr>
        </p:nvSpPr>
        <p:spPr>
          <a:xfrm>
            <a:off x="548640" y="1739901"/>
            <a:ext cx="11094720" cy="4660898"/>
          </a:xfrm>
          <a:prstGeom prst="rect">
            <a:avLst/>
          </a:prstGeom>
        </p:spPr>
        <p:txBody>
          <a:bodyPr/>
          <a:lstStyle>
            <a:lvl1pPr>
              <a:spcBef>
                <a:spcPts val="600"/>
              </a:spcBef>
              <a:buClr>
                <a:srgbClr val="00820C"/>
              </a:buClr>
              <a:buFont typeface="Wingdings" pitchFamily="2" charset="2"/>
              <a:buChar char="§"/>
              <a:defRPr sz="2800"/>
            </a:lvl1pPr>
            <a:lvl2pPr>
              <a:spcBef>
                <a:spcPts val="600"/>
              </a:spcBef>
              <a:buClr>
                <a:srgbClr val="00953A"/>
              </a:buClr>
              <a:defRPr sz="2800"/>
            </a:lvl2pPr>
            <a:lvl3pPr>
              <a:spcBef>
                <a:spcPts val="0"/>
              </a:spcBef>
              <a:buClr>
                <a:srgbClr val="00953A"/>
              </a:buClr>
              <a:defRPr sz="2400"/>
            </a:lvl3pPr>
            <a:lvl4pPr>
              <a:spcBef>
                <a:spcPts val="0"/>
              </a:spcBef>
              <a:buClr>
                <a:srgbClr val="00953A"/>
              </a:buCl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6D4051DD-DB8B-4F75-9B8B-B3EA37B03AA4}"/>
              </a:ext>
            </a:extLst>
          </p:cNvPr>
          <p:cNvSpPr txBox="1">
            <a:spLocks noChangeArrowheads="1"/>
          </p:cNvSpPr>
          <p:nvPr userDrawn="1"/>
        </p:nvSpPr>
        <p:spPr bwMode="auto">
          <a:xfrm>
            <a:off x="3149600" y="5705478"/>
            <a:ext cx="5486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urier New" panose="02070309020205020404" pitchFamily="49" charset="0"/>
                <a:cs typeface="Arial" panose="020B0604020202020204" pitchFamily="34" charset="0"/>
              </a:defRPr>
            </a:lvl1pPr>
            <a:lvl2pPr marL="742950" indent="-285750">
              <a:defRPr>
                <a:solidFill>
                  <a:schemeClr val="tx1"/>
                </a:solidFill>
                <a:latin typeface="Courier New" panose="02070309020205020404" pitchFamily="49" charset="0"/>
                <a:cs typeface="Arial" panose="020B0604020202020204" pitchFamily="34" charset="0"/>
              </a:defRPr>
            </a:lvl2pPr>
            <a:lvl3pPr marL="1143000" indent="-228600">
              <a:defRPr>
                <a:solidFill>
                  <a:schemeClr val="tx1"/>
                </a:solidFill>
                <a:latin typeface="Courier New" panose="02070309020205020404" pitchFamily="49" charset="0"/>
                <a:cs typeface="Arial" panose="020B0604020202020204" pitchFamily="34" charset="0"/>
              </a:defRPr>
            </a:lvl3pPr>
            <a:lvl4pPr marL="1600200" indent="-228600">
              <a:defRPr>
                <a:solidFill>
                  <a:schemeClr val="tx1"/>
                </a:solidFill>
                <a:latin typeface="Courier New" panose="02070309020205020404" pitchFamily="49" charset="0"/>
                <a:cs typeface="Arial" panose="020B0604020202020204" pitchFamily="34" charset="0"/>
              </a:defRPr>
            </a:lvl4pPr>
            <a:lvl5pPr marL="2057400" indent="-228600">
              <a:defRPr>
                <a:solidFill>
                  <a:schemeClr val="tx1"/>
                </a:solidFill>
                <a:latin typeface="Courier New" panose="02070309020205020404" pitchFamily="49"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pPr algn="ctr">
              <a:defRPr/>
            </a:pPr>
            <a:r>
              <a:rPr lang="en-US" altLang="en-US" sz="5400">
                <a:latin typeface="Arial" panose="020B0604020202020204" pitchFamily="34" charset="0"/>
              </a:rPr>
              <a:t>Questions?</a:t>
            </a:r>
          </a:p>
        </p:txBody>
      </p:sp>
    </p:spTree>
    <p:extLst>
      <p:ext uri="{BB962C8B-B14F-4D97-AF65-F5344CB8AC3E}">
        <p14:creationId xmlns:p14="http://schemas.microsoft.com/office/powerpoint/2010/main" val="34656878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sp>
        <p:nvSpPr>
          <p:cNvPr id="3" name="Text Box 2058"/>
          <p:cNvSpPr txBox="1">
            <a:spLocks noChangeArrowheads="1"/>
          </p:cNvSpPr>
          <p:nvPr userDrawn="1"/>
        </p:nvSpPr>
        <p:spPr bwMode="auto">
          <a:xfrm>
            <a:off x="0" y="6400801"/>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2"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userDrawn="1"/>
        </p:nvSpPr>
        <p:spPr>
          <a:xfrm>
            <a:off x="0" y="6705603"/>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Connector 6"/>
          <p:cNvCxnSpPr/>
          <p:nvPr userDrawn="1"/>
        </p:nvCxnSpPr>
        <p:spPr>
          <a:xfrm>
            <a:off x="548219" y="114300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5400"/>
            <a:ext cx="11094720" cy="1117600"/>
          </a:xfrm>
          <a:prstGeom prst="rect">
            <a:avLst/>
          </a:prstGeo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739167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1565208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Text Box 2058"/>
          <p:cNvSpPr txBox="1">
            <a:spLocks noChangeArrowheads="1"/>
          </p:cNvSpPr>
          <p:nvPr userDrawn="1"/>
        </p:nvSpPr>
        <p:spPr bwMode="auto">
          <a:xfrm>
            <a:off x="0" y="6400801"/>
            <a:ext cx="508000" cy="307777"/>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3" name="Text Box 2070"/>
          <p:cNvSpPr txBox="1">
            <a:spLocks noChangeArrowheads="1"/>
          </p:cNvSpPr>
          <p:nvPr userDrawn="1"/>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4"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226802"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5" name="Rectangle 4"/>
          <p:cNvSpPr/>
          <p:nvPr userDrawn="1"/>
        </p:nvSpPr>
        <p:spPr>
          <a:xfrm>
            <a:off x="0" y="6705603"/>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097985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54058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776915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85193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6421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los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iconos</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del </a:t>
            </a:r>
            <a:r>
              <a:rPr kumimoji="0" lang="en-US" sz="4400" b="0" i="0" u="none" strike="noStrike" kern="1200" cap="none" spc="0" normalizeH="0" baseline="0" noProof="0" dirty="0" err="1">
                <a:ln>
                  <a:noFill/>
                </a:ln>
                <a:solidFill>
                  <a:schemeClr val="tx1"/>
                </a:solidFill>
                <a:effectLst/>
                <a:uLnTx/>
                <a:uFillTx/>
                <a:latin typeface="Franklin Gothic Medium"/>
                <a:ea typeface="+mj-ea"/>
                <a:cs typeface="+mj-cs"/>
              </a:rPr>
              <a:t>curso</a:t>
            </a:r>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129797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err="1">
                          <a:solidFill>
                            <a:schemeClr val="tx1"/>
                          </a:solidFill>
                        </a:rPr>
                        <a:t>Icono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err="1">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err="1">
                          <a:solidFill>
                            <a:schemeClr val="dk1"/>
                          </a:solidFill>
                          <a:latin typeface="+mn-lt"/>
                          <a:ea typeface="Arial"/>
                          <a:cs typeface="Arial"/>
                          <a:sym typeface="Arial"/>
                        </a:rPr>
                        <a:t>Objetivos</a:t>
                      </a:r>
                      <a:r>
                        <a:rPr lang="en-US" sz="2000" b="1" dirty="0">
                          <a:solidFill>
                            <a:schemeClr val="dk1"/>
                          </a:solidFill>
                          <a:latin typeface="+mn-lt"/>
                          <a:ea typeface="Arial"/>
                          <a:cs typeface="Arial"/>
                          <a:sym typeface="Arial"/>
                        </a:rPr>
                        <a:t> </a:t>
                      </a:r>
                      <a:r>
                        <a:rPr lang="en-US" sz="2000" b="0" dirty="0">
                          <a:solidFill>
                            <a:schemeClr val="dk1"/>
                          </a:solidFill>
                          <a:latin typeface="+mn-lt"/>
                          <a:ea typeface="Arial"/>
                          <a:cs typeface="Arial"/>
                          <a:sym typeface="Arial"/>
                        </a:rPr>
                        <a:t>de la </a:t>
                      </a:r>
                      <a:r>
                        <a:rPr lang="en-US" sz="2000" b="0" dirty="0" err="1">
                          <a:solidFill>
                            <a:schemeClr val="dk1"/>
                          </a:solidFill>
                          <a:latin typeface="+mn-lt"/>
                          <a:ea typeface="Arial"/>
                          <a:cs typeface="Arial"/>
                          <a:sym typeface="Arial"/>
                        </a:rPr>
                        <a:t>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err="1">
                          <a:solidFill>
                            <a:schemeClr val="dk1"/>
                          </a:solidFill>
                          <a:latin typeface="+mn-lt"/>
                          <a:ea typeface="Arial"/>
                          <a:cs typeface="Arial"/>
                          <a:sym typeface="Arial"/>
                        </a:rPr>
                        <a:t>Destaca</a:t>
                      </a:r>
                      <a:r>
                        <a:rPr lang="en-US" sz="2000" b="1"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multisectorial</a:t>
                      </a:r>
                      <a:r>
                        <a:rPr lang="en-US" sz="2000" b="0" dirty="0">
                          <a:solidFill>
                            <a:schemeClr val="dk1"/>
                          </a:solidFill>
                          <a:latin typeface="+mn-lt"/>
                          <a:ea typeface="Arial"/>
                          <a:cs typeface="Arial"/>
                          <a:sym typeface="Arial"/>
                        </a:rPr>
                        <a:t> o </a:t>
                      </a:r>
                      <a:r>
                        <a:rPr lang="en-US" sz="2000" b="0" dirty="0" err="1">
                          <a:solidFill>
                            <a:schemeClr val="dk1"/>
                          </a:solidFill>
                          <a:latin typeface="+mn-lt"/>
                          <a:ea typeface="Arial"/>
                          <a:cs typeface="Arial"/>
                          <a:sym typeface="Arial"/>
                        </a:rPr>
                        <a:t>el</a:t>
                      </a:r>
                      <a:r>
                        <a:rPr lang="en-US" sz="2000" b="0" dirty="0">
                          <a:solidFill>
                            <a:schemeClr val="dk1"/>
                          </a:solidFill>
                          <a:latin typeface="+mn-lt"/>
                          <a:ea typeface="Arial"/>
                          <a:cs typeface="Arial"/>
                          <a:sym typeface="Arial"/>
                        </a:rPr>
                        <a:t> </a:t>
                      </a:r>
                      <a:r>
                        <a:rPr lang="en-US" sz="2000" b="0" dirty="0" err="1">
                          <a:solidFill>
                            <a:schemeClr val="dk1"/>
                          </a:solidFill>
                          <a:latin typeface="+mn-lt"/>
                          <a:ea typeface="Arial"/>
                          <a:cs typeface="Arial"/>
                          <a:sym typeface="Arial"/>
                        </a:rPr>
                        <a:t>enfoque</a:t>
                      </a:r>
                      <a:r>
                        <a:rPr lang="en-US" sz="2000" b="0" dirty="0">
                          <a:solidFill>
                            <a:schemeClr val="dk1"/>
                          </a:solidFill>
                          <a:latin typeface="+mn-lt"/>
                          <a:ea typeface="Arial"/>
                          <a:cs typeface="Arial"/>
                          <a:sym typeface="Arial"/>
                        </a:rPr>
                        <a:t>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a:t>
                      </a:r>
                      <a:r>
                        <a:rPr lang="en-US" sz="2000" b="0" dirty="0" err="1">
                          <a:solidFill>
                            <a:schemeClr val="dk1"/>
                          </a:solidFill>
                          <a:latin typeface="+mn-lt"/>
                          <a:ea typeface="Arial"/>
                          <a:cs typeface="Arial"/>
                          <a:sym typeface="Arial"/>
                        </a:rPr>
                        <a:t>Salud</a:t>
                      </a:r>
                      <a:endParaRPr lang="en-US" sz="2000" b="0" dirty="0">
                        <a:solidFill>
                          <a:schemeClr val="dk1"/>
                        </a:solidFill>
                        <a:latin typeface="+mn-lt"/>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106585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5F90E85A-845B-73E2-0FF2-A3EDB5850063}"/>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
        <p:nvSpPr>
          <p:cNvPr id="3" name="Rectangle 2">
            <a:extLst>
              <a:ext uri="{FF2B5EF4-FFF2-40B4-BE49-F238E27FC236}">
                <a16:creationId xmlns:a16="http://schemas.microsoft.com/office/drawing/2014/main" id="{30C6318C-EB8A-5D09-F1DA-53322C2924E7}"/>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21821540"/>
      </p:ext>
    </p:extLst>
  </p:cSld>
  <p:clrMap bg1="lt1" tx1="dk1" bg2="lt2" tx2="dk2" accent1="accent1" accent2="accent2" accent3="accent3" accent4="accent4" accent5="accent5" accent6="accent6" hlink="hlink" folHlink="folHlink"/>
  <p:sldLayoutIdLst>
    <p:sldLayoutId id="2147484764" r:id="rId1"/>
    <p:sldLayoutId id="2147484765" r:id="rId2"/>
    <p:sldLayoutId id="2147484766" r:id="rId3"/>
    <p:sldLayoutId id="2147484767" r:id="rId4"/>
    <p:sldLayoutId id="2147484768" r:id="rId5"/>
    <p:sldLayoutId id="2147484769" r:id="rId6"/>
    <p:sldLayoutId id="2147484770" r:id="rId7"/>
    <p:sldLayoutId id="2147484771" r:id="rId8"/>
    <p:sldLayoutId id="2147484772" r:id="rId9"/>
    <p:sldLayoutId id="2147484773" r:id="rId10"/>
    <p:sldLayoutId id="2147484774" r:id="rId11"/>
    <p:sldLayoutId id="2147484775" r:id="rId12"/>
    <p:sldLayoutId id="2147484776" r:id="rId13"/>
    <p:sldLayoutId id="2147484777" r:id="rId14"/>
    <p:sldLayoutId id="2147484778" r:id="rId15"/>
    <p:sldLayoutId id="2147484779" r:id="rId16"/>
    <p:sldLayoutId id="2147484780" r:id="rId17"/>
    <p:sldLayoutId id="2147484781" r:id="rId18"/>
    <p:sldLayoutId id="2147484782" r:id="rId19"/>
    <p:sldLayoutId id="2147484783" r:id="rId20"/>
    <p:sldLayoutId id="2147484784" r:id="rId21"/>
    <p:sldLayoutId id="2147484785" r:id="rId22"/>
    <p:sldLayoutId id="2147484786" r:id="rId23"/>
    <p:sldLayoutId id="2147484787" r:id="rId24"/>
    <p:sldLayoutId id="2147484788" r:id="rId25"/>
    <p:sldLayoutId id="2147484789" r:id="rId26"/>
    <p:sldLayoutId id="2147484790" r:id="rId27"/>
    <p:sldLayoutId id="2147484791" r:id="rId28"/>
    <p:sldLayoutId id="2147484792" r:id="rId29"/>
    <p:sldLayoutId id="2147484793" r:id="rId30"/>
    <p:sldLayoutId id="2147484794" r:id="rId31"/>
    <p:sldLayoutId id="2147484795" r:id="rId32"/>
    <p:sldLayoutId id="2147484796" r:id="rId33"/>
    <p:sldLayoutId id="2147484797" r:id="rId34"/>
    <p:sldLayoutId id="2147484798" r:id="rId35"/>
    <p:sldLayoutId id="2147484699" r:id="rId36"/>
    <p:sldLayoutId id="2147484670" r:id="rId37"/>
    <p:sldLayoutId id="2147484675" r:id="rId38"/>
    <p:sldLayoutId id="2147484673" r:id="rId39"/>
    <p:sldLayoutId id="2147484674"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6.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chart" Target="../charts/chart3.xml"/></Relationships>
</file>

<file path=ppt/slides/_rels/slide3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901633-A77D-4F0E-AE54-AC4C62792CC8}"/>
              </a:ext>
            </a:extLst>
          </p:cNvPr>
          <p:cNvSpPr>
            <a:spLocks noGrp="1"/>
          </p:cNvSpPr>
          <p:nvPr>
            <p:ph type="body" sz="quarter" idx="17"/>
          </p:nvPr>
        </p:nvSpPr>
        <p:spPr/>
        <p:txBody>
          <a:bodyPr/>
          <a:lstStyle/>
          <a:p>
            <a:r>
              <a:rPr lang="en-US" dirty="0"/>
              <a:t>PowerPoint para </a:t>
            </a:r>
          </a:p>
          <a:p>
            <a:r>
              <a:rPr lang="en-US" dirty="0"/>
              <a:t>FETP-Frontline</a:t>
            </a:r>
          </a:p>
        </p:txBody>
      </p:sp>
      <p:sp>
        <p:nvSpPr>
          <p:cNvPr id="20483" name="Text Placeholder 27"/>
          <p:cNvSpPr>
            <a:spLocks noGrp="1"/>
          </p:cNvSpPr>
          <p:nvPr>
            <p:ph type="body" sz="quarter" idx="16"/>
          </p:nvPr>
        </p:nvSpPr>
        <p:spPr/>
        <p:txBody>
          <a:bodyPr/>
          <a:lstStyle/>
          <a:p>
            <a:pPr>
              <a:spcBef>
                <a:spcPct val="0"/>
              </a:spcBef>
              <a:spcAft>
                <a:spcPct val="0"/>
              </a:spcAft>
            </a:pPr>
            <a:r>
              <a:rPr lang="en-US" altLang="en-US" dirty="0">
                <a:cs typeface="Times New Roman" panose="02020603050405020304" pitchFamily="18" charset="0"/>
              </a:rPr>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34EEA-00B9-8ED3-68CE-6077F14AF821}"/>
              </a:ext>
            </a:extLst>
          </p:cNvPr>
          <p:cNvSpPr>
            <a:spLocks noGrp="1"/>
          </p:cNvSpPr>
          <p:nvPr>
            <p:ph type="title"/>
          </p:nvPr>
        </p:nvSpPr>
        <p:spPr/>
        <p:txBody>
          <a:bodyPr/>
          <a:lstStyle/>
          <a:p>
            <a:r>
              <a:rPr lang="en-US"/>
              <a:t>Añadir nuevas diapositivas - Diapositivas de título y de contenido</a:t>
            </a:r>
          </a:p>
        </p:txBody>
      </p:sp>
      <p:sp>
        <p:nvSpPr>
          <p:cNvPr id="3" name="Content Placeholder 2">
            <a:extLst>
              <a:ext uri="{FF2B5EF4-FFF2-40B4-BE49-F238E27FC236}">
                <a16:creationId xmlns:a16="http://schemas.microsoft.com/office/drawing/2014/main" id="{C1978BD0-4B24-13EB-CE58-FD8EFC869225}"/>
              </a:ext>
            </a:extLst>
          </p:cNvPr>
          <p:cNvSpPr>
            <a:spLocks noGrp="1"/>
          </p:cNvSpPr>
          <p:nvPr>
            <p:ph sz="half" idx="2"/>
          </p:nvPr>
        </p:nvSpPr>
        <p:spPr>
          <a:xfrm>
            <a:off x="838200" y="1478857"/>
            <a:ext cx="4445000" cy="4639309"/>
          </a:xfrm>
        </p:spPr>
        <p:txBody>
          <a:bodyPr/>
          <a:lstStyle/>
          <a:p>
            <a:pPr marL="285750" indent="-285750">
              <a:buFont typeface="Arial" panose="020B0604020202020204" pitchFamily="34" charset="0"/>
              <a:buChar char="•"/>
            </a:pPr>
            <a:r>
              <a:rPr lang="es-GT" sz="2800" noProof="0" dirty="0"/>
              <a:t>En la barra de menú de la esquina superior izquierda, haga clic en la pestaña </a:t>
            </a:r>
            <a:r>
              <a:rPr lang="es-GT" sz="2800" b="1" i="1" noProof="0" dirty="0"/>
              <a:t>Nueva diapositiva </a:t>
            </a:r>
            <a:r>
              <a:rPr lang="es-GT" sz="2800" noProof="0" dirty="0"/>
              <a:t>y aparecerá un cuadro de diálogo</a:t>
            </a:r>
          </a:p>
          <a:p>
            <a:pPr marL="285750" indent="-285750">
              <a:buFont typeface="Arial" panose="020B0604020202020204" pitchFamily="34" charset="0"/>
              <a:buChar char="•"/>
            </a:pPr>
            <a:endParaRPr lang="es-GT" sz="2800" noProof="0" dirty="0"/>
          </a:p>
          <a:p>
            <a:pPr marL="285750" indent="-285750">
              <a:buFont typeface="Arial" panose="020B0604020202020204" pitchFamily="34" charset="0"/>
              <a:buChar char="•"/>
            </a:pPr>
            <a:r>
              <a:rPr lang="es-GT" sz="2800" noProof="0" dirty="0"/>
              <a:t>Esta vez, seleccione la diapositiva </a:t>
            </a:r>
            <a:r>
              <a:rPr lang="es-GT" sz="2800" b="1" i="1" noProof="0" dirty="0"/>
              <a:t>Título </a:t>
            </a:r>
            <a:br>
              <a:rPr lang="es-GT" sz="2800" b="1" i="1" noProof="0" dirty="0"/>
            </a:br>
            <a:r>
              <a:rPr lang="es-GT" sz="2800" b="1" i="1" noProof="0" dirty="0"/>
              <a:t>y Contenido</a:t>
            </a:r>
          </a:p>
          <a:p>
            <a:endParaRPr lang="en-US" dirty="0"/>
          </a:p>
        </p:txBody>
      </p:sp>
      <p:pic>
        <p:nvPicPr>
          <p:cNvPr id="5" name="Picture 4">
            <a:extLst>
              <a:ext uri="{FF2B5EF4-FFF2-40B4-BE49-F238E27FC236}">
                <a16:creationId xmlns:a16="http://schemas.microsoft.com/office/drawing/2014/main" id="{68EB4FD5-1911-43FC-9EC5-C8DA736A7EA9}"/>
              </a:ext>
            </a:extLst>
          </p:cNvPr>
          <p:cNvPicPr>
            <a:picLocks noChangeAspect="1"/>
          </p:cNvPicPr>
          <p:nvPr/>
        </p:nvPicPr>
        <p:blipFill rotWithShape="1">
          <a:blip r:embed="rId3"/>
          <a:srcRect l="6305" r="14890"/>
          <a:stretch/>
        </p:blipFill>
        <p:spPr>
          <a:xfrm>
            <a:off x="5459847" y="1886803"/>
            <a:ext cx="6503553" cy="3505200"/>
          </a:xfrm>
          <a:prstGeom prst="rect">
            <a:avLst/>
          </a:prstGeom>
          <a:ln>
            <a:solidFill>
              <a:schemeClr val="tx1"/>
            </a:solidFill>
          </a:ln>
        </p:spPr>
      </p:pic>
      <p:sp>
        <p:nvSpPr>
          <p:cNvPr id="7" name="Oval 6">
            <a:extLst>
              <a:ext uri="{FF2B5EF4-FFF2-40B4-BE49-F238E27FC236}">
                <a16:creationId xmlns:a16="http://schemas.microsoft.com/office/drawing/2014/main" id="{07641D22-72C0-3940-1E54-A9D6A8E69737}"/>
              </a:ext>
            </a:extLst>
          </p:cNvPr>
          <p:cNvSpPr/>
          <p:nvPr/>
        </p:nvSpPr>
        <p:spPr>
          <a:xfrm>
            <a:off x="5410200" y="1886803"/>
            <a:ext cx="685800" cy="762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CB5C25F-CAD7-AA82-4635-BE42DD476575}"/>
              </a:ext>
            </a:extLst>
          </p:cNvPr>
          <p:cNvSpPr/>
          <p:nvPr/>
        </p:nvSpPr>
        <p:spPr>
          <a:xfrm>
            <a:off x="5638800" y="2648803"/>
            <a:ext cx="2209800" cy="2743200"/>
          </a:xfrm>
          <a:prstGeom prst="rect">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0C09E05-246C-2A94-BFE6-69278F89CF39}"/>
              </a:ext>
            </a:extLst>
          </p:cNvPr>
          <p:cNvSpPr/>
          <p:nvPr/>
        </p:nvSpPr>
        <p:spPr>
          <a:xfrm>
            <a:off x="6324600" y="2743200"/>
            <a:ext cx="731520" cy="685800"/>
          </a:xfrm>
          <a:prstGeom prst="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690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pPr marL="0" indent="0">
              <a:buNone/>
            </a:pPr>
            <a:r>
              <a:rPr lang="es-GT" noProof="0" dirty="0"/>
              <a:t>Añadir títulos (Haga clic en el cuadro </a:t>
            </a:r>
            <a:r>
              <a:rPr lang="es-GT" b="1" i="1" noProof="0" dirty="0"/>
              <a:t>Añadir títulos</a:t>
            </a:r>
            <a:r>
              <a:rPr lang="es-GT" noProof="0" dirty="0"/>
              <a:t>)</a:t>
            </a:r>
          </a:p>
          <a:p>
            <a:pPr lvl="1"/>
            <a:r>
              <a:rPr lang="es-GT" noProof="0" dirty="0"/>
              <a:t>Diapositiva 4: Introducción</a:t>
            </a:r>
          </a:p>
          <a:p>
            <a:pPr lvl="1"/>
            <a:r>
              <a:rPr lang="es-GT" noProof="0" dirty="0"/>
              <a:t>Diapositiva 5: Métodos</a:t>
            </a:r>
          </a:p>
          <a:p>
            <a:pPr lvl="1"/>
            <a:r>
              <a:rPr lang="es-GT" noProof="0" dirty="0"/>
              <a:t>Diapositiva 6: Resultados</a:t>
            </a:r>
          </a:p>
          <a:p>
            <a:pPr lvl="1"/>
            <a:r>
              <a:rPr lang="es-GT" noProof="0" dirty="0"/>
              <a:t>Diapositiva 7: Discusión</a:t>
            </a:r>
          </a:p>
          <a:p>
            <a:pPr lvl="1"/>
            <a:r>
              <a:rPr lang="es-GT" noProof="0" dirty="0"/>
              <a:t>Diapositiva 8: Recomendaciones</a:t>
            </a:r>
          </a:p>
          <a:p>
            <a:endParaRPr lang="en-US" dirty="0"/>
          </a:p>
          <a:p>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p:txBody>
      </p:sp>
      <p:sp>
        <p:nvSpPr>
          <p:cNvPr id="5" name="Title 4">
            <a:extLst>
              <a:ext uri="{FF2B5EF4-FFF2-40B4-BE49-F238E27FC236}">
                <a16:creationId xmlns:a16="http://schemas.microsoft.com/office/drawing/2014/main" id="{9D537BDF-DA32-4211-0616-F8609887B175}"/>
              </a:ext>
            </a:extLst>
          </p:cNvPr>
          <p:cNvSpPr>
            <a:spLocks noGrp="1"/>
          </p:cNvSpPr>
          <p:nvPr>
            <p:ph type="title"/>
          </p:nvPr>
        </p:nvSpPr>
        <p:spPr/>
        <p:txBody>
          <a:bodyPr/>
          <a:lstStyle/>
          <a:p>
            <a:r>
              <a:rPr lang="en-US"/>
              <a:t>Añadir títulos de diapositivas</a:t>
            </a:r>
          </a:p>
        </p:txBody>
      </p:sp>
      <p:pic>
        <p:nvPicPr>
          <p:cNvPr id="6" name="Picture 5">
            <a:extLst>
              <a:ext uri="{FF2B5EF4-FFF2-40B4-BE49-F238E27FC236}">
                <a16:creationId xmlns:a16="http://schemas.microsoft.com/office/drawing/2014/main" id="{B2DD3EC9-2441-CFFE-5742-13477F1E8694}"/>
              </a:ext>
            </a:extLst>
          </p:cNvPr>
          <p:cNvPicPr>
            <a:picLocks noChangeAspect="1"/>
          </p:cNvPicPr>
          <p:nvPr/>
        </p:nvPicPr>
        <p:blipFill>
          <a:blip r:embed="rId3"/>
          <a:stretch>
            <a:fillRect/>
          </a:stretch>
        </p:blipFill>
        <p:spPr>
          <a:xfrm>
            <a:off x="457200" y="4881935"/>
            <a:ext cx="2194560" cy="1160342"/>
          </a:xfrm>
          <a:prstGeom prst="rect">
            <a:avLst/>
          </a:prstGeom>
          <a:ln>
            <a:solidFill>
              <a:schemeClr val="tx1"/>
            </a:solidFill>
          </a:ln>
        </p:spPr>
      </p:pic>
      <p:pic>
        <p:nvPicPr>
          <p:cNvPr id="9" name="Picture 8">
            <a:extLst>
              <a:ext uri="{FF2B5EF4-FFF2-40B4-BE49-F238E27FC236}">
                <a16:creationId xmlns:a16="http://schemas.microsoft.com/office/drawing/2014/main" id="{0AD8C977-7044-4E46-2E0C-1E237A297DEB}"/>
              </a:ext>
            </a:extLst>
          </p:cNvPr>
          <p:cNvPicPr>
            <a:picLocks noChangeAspect="1"/>
          </p:cNvPicPr>
          <p:nvPr/>
        </p:nvPicPr>
        <p:blipFill>
          <a:blip r:embed="rId4"/>
          <a:stretch>
            <a:fillRect/>
          </a:stretch>
        </p:blipFill>
        <p:spPr>
          <a:xfrm>
            <a:off x="2786563" y="4874282"/>
            <a:ext cx="2194560" cy="1175344"/>
          </a:xfrm>
          <a:prstGeom prst="rect">
            <a:avLst/>
          </a:prstGeom>
          <a:ln>
            <a:solidFill>
              <a:schemeClr val="tx1"/>
            </a:solidFill>
          </a:ln>
        </p:spPr>
      </p:pic>
      <p:pic>
        <p:nvPicPr>
          <p:cNvPr id="11" name="Picture 10">
            <a:extLst>
              <a:ext uri="{FF2B5EF4-FFF2-40B4-BE49-F238E27FC236}">
                <a16:creationId xmlns:a16="http://schemas.microsoft.com/office/drawing/2014/main" id="{3358328B-8AF4-31E9-45F9-AB518750EABA}"/>
              </a:ext>
            </a:extLst>
          </p:cNvPr>
          <p:cNvPicPr>
            <a:picLocks noChangeAspect="1"/>
          </p:cNvPicPr>
          <p:nvPr/>
        </p:nvPicPr>
        <p:blipFill>
          <a:blip r:embed="rId5"/>
          <a:stretch>
            <a:fillRect/>
          </a:stretch>
        </p:blipFill>
        <p:spPr>
          <a:xfrm>
            <a:off x="5115926" y="4874282"/>
            <a:ext cx="2194560" cy="1157996"/>
          </a:xfrm>
          <a:prstGeom prst="rect">
            <a:avLst/>
          </a:prstGeom>
          <a:ln>
            <a:solidFill>
              <a:schemeClr val="tx1"/>
            </a:solidFill>
          </a:ln>
        </p:spPr>
      </p:pic>
      <p:pic>
        <p:nvPicPr>
          <p:cNvPr id="14" name="Picture 13">
            <a:extLst>
              <a:ext uri="{FF2B5EF4-FFF2-40B4-BE49-F238E27FC236}">
                <a16:creationId xmlns:a16="http://schemas.microsoft.com/office/drawing/2014/main" id="{00AD8263-7734-B835-8368-FA042A0FD66C}"/>
              </a:ext>
            </a:extLst>
          </p:cNvPr>
          <p:cNvPicPr>
            <a:picLocks noChangeAspect="1"/>
          </p:cNvPicPr>
          <p:nvPr/>
        </p:nvPicPr>
        <p:blipFill>
          <a:blip r:embed="rId6"/>
          <a:stretch>
            <a:fillRect/>
          </a:stretch>
        </p:blipFill>
        <p:spPr>
          <a:xfrm>
            <a:off x="7441833" y="4874282"/>
            <a:ext cx="2194560" cy="1174094"/>
          </a:xfrm>
          <a:prstGeom prst="rect">
            <a:avLst/>
          </a:prstGeom>
          <a:ln>
            <a:solidFill>
              <a:schemeClr val="tx1"/>
            </a:solidFill>
          </a:ln>
        </p:spPr>
      </p:pic>
      <p:pic>
        <p:nvPicPr>
          <p:cNvPr id="18" name="Picture 17">
            <a:extLst>
              <a:ext uri="{FF2B5EF4-FFF2-40B4-BE49-F238E27FC236}">
                <a16:creationId xmlns:a16="http://schemas.microsoft.com/office/drawing/2014/main" id="{4FCD5DF9-D9E1-261B-A29A-EE5244B1CACC}"/>
              </a:ext>
            </a:extLst>
          </p:cNvPr>
          <p:cNvPicPr>
            <a:picLocks noChangeAspect="1"/>
          </p:cNvPicPr>
          <p:nvPr/>
        </p:nvPicPr>
        <p:blipFill>
          <a:blip r:embed="rId7"/>
          <a:stretch>
            <a:fillRect/>
          </a:stretch>
        </p:blipFill>
        <p:spPr>
          <a:xfrm>
            <a:off x="9767740" y="4881935"/>
            <a:ext cx="2194560" cy="1175168"/>
          </a:xfrm>
          <a:prstGeom prst="rect">
            <a:avLst/>
          </a:prstGeom>
          <a:ln>
            <a:solidFill>
              <a:schemeClr val="tx1"/>
            </a:solidFill>
          </a:ln>
        </p:spPr>
      </p:pic>
    </p:spTree>
    <p:extLst>
      <p:ext uri="{BB962C8B-B14F-4D97-AF65-F5344CB8AC3E}">
        <p14:creationId xmlns:p14="http://schemas.microsoft.com/office/powerpoint/2010/main" val="2044515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EEBFEF1-8CDE-CE60-2064-44CA5F1B237D}"/>
              </a:ext>
            </a:extLst>
          </p:cNvPr>
          <p:cNvGraphicFramePr>
            <a:graphicFrameLocks noGrp="1"/>
          </p:cNvGraphicFramePr>
          <p:nvPr>
            <p:extLst>
              <p:ext uri="{D42A27DB-BD31-4B8C-83A1-F6EECF244321}">
                <p14:modId xmlns:p14="http://schemas.microsoft.com/office/powerpoint/2010/main" val="2083127084"/>
              </p:ext>
            </p:extLst>
          </p:nvPr>
        </p:nvGraphicFramePr>
        <p:xfrm>
          <a:off x="1676400" y="1447800"/>
          <a:ext cx="7772400" cy="5120640"/>
        </p:xfrm>
        <a:graphic>
          <a:graphicData uri="http://schemas.openxmlformats.org/drawingml/2006/table">
            <a:tbl>
              <a:tblPr firstRow="1">
                <a:tableStyleId>{F5AB1C69-6EDB-4FF4-983F-18BD219EF322}</a:tableStyleId>
              </a:tblPr>
              <a:tblGrid>
                <a:gridCol w="1361440">
                  <a:extLst>
                    <a:ext uri="{9D8B030D-6E8A-4147-A177-3AD203B41FA5}">
                      <a16:colId xmlns:a16="http://schemas.microsoft.com/office/drawing/2014/main" val="213926988"/>
                    </a:ext>
                  </a:extLst>
                </a:gridCol>
                <a:gridCol w="2933834">
                  <a:extLst>
                    <a:ext uri="{9D8B030D-6E8A-4147-A177-3AD203B41FA5}">
                      <a16:colId xmlns:a16="http://schemas.microsoft.com/office/drawing/2014/main" val="3886478029"/>
                    </a:ext>
                  </a:extLst>
                </a:gridCol>
                <a:gridCol w="3477126">
                  <a:extLst>
                    <a:ext uri="{9D8B030D-6E8A-4147-A177-3AD203B41FA5}">
                      <a16:colId xmlns:a16="http://schemas.microsoft.com/office/drawing/2014/main" val="60176884"/>
                    </a:ext>
                  </a:extLst>
                </a:gridCol>
              </a:tblGrid>
              <a:tr h="313472">
                <a:tc>
                  <a:txBody>
                    <a:bodyPr/>
                    <a:lstStyle/>
                    <a:p>
                      <a:pPr algn="ctr"/>
                      <a:r>
                        <a:rPr lang="es-GT" sz="1500" noProof="0" dirty="0">
                          <a:solidFill>
                            <a:schemeClr val="tx1"/>
                          </a:solidFill>
                        </a:rPr>
                        <a:t>Diapositiva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500" noProof="0" dirty="0">
                          <a:solidFill>
                            <a:schemeClr val="tx1"/>
                          </a:solidFill>
                        </a:rPr>
                        <a:t>Tipo de diapositiva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500" noProof="0" dirty="0">
                          <a:solidFill>
                            <a:schemeClr val="tx1"/>
                          </a:solidFill>
                        </a:rPr>
                        <a:t>Título de la diapositiva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108307331"/>
                  </a:ext>
                </a:extLst>
              </a:tr>
              <a:tr h="313472">
                <a:tc>
                  <a:txBody>
                    <a:bodyPr/>
                    <a:lstStyle/>
                    <a:p>
                      <a:pPr algn="ctr"/>
                      <a:r>
                        <a:rPr lang="es-GT" sz="1500" noProof="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Diapositiva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(Ninguno, todavía)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830649891"/>
                  </a:ext>
                </a:extLst>
              </a:tr>
              <a:tr h="313472">
                <a:tc>
                  <a:txBody>
                    <a:bodyPr/>
                    <a:lstStyle/>
                    <a:p>
                      <a:pPr algn="ctr"/>
                      <a:r>
                        <a:rPr lang="es-GT" sz="1500" noProof="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Encabezado de sección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Esquema de la presentación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75051308"/>
                  </a:ext>
                </a:extLst>
              </a:tr>
              <a:tr h="313472">
                <a:tc>
                  <a:txBody>
                    <a:bodyPr/>
                    <a:lstStyle/>
                    <a:p>
                      <a:pPr algn="ctr"/>
                      <a:r>
                        <a:rPr lang="es-GT" sz="1500" noProof="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Encabezado de sección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Proyecto de campo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66889039"/>
                  </a:ext>
                </a:extLst>
              </a:tr>
              <a:tr h="313472">
                <a:tc>
                  <a:txBody>
                    <a:bodyPr/>
                    <a:lstStyle/>
                    <a:p>
                      <a:pPr algn="ctr"/>
                      <a:r>
                        <a:rPr lang="es-GT" sz="1500" noProof="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Introducción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231723487"/>
                  </a:ext>
                </a:extLst>
              </a:tr>
              <a:tr h="313472">
                <a:tc>
                  <a:txBody>
                    <a:bodyPr/>
                    <a:lstStyle/>
                    <a:p>
                      <a:pPr algn="ctr"/>
                      <a:r>
                        <a:rPr lang="es-GT" sz="1500" noProof="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Métodos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91821628"/>
                  </a:ext>
                </a:extLst>
              </a:tr>
              <a:tr h="313472">
                <a:tc>
                  <a:txBody>
                    <a:bodyPr/>
                    <a:lstStyle/>
                    <a:p>
                      <a:pPr algn="ctr"/>
                      <a:r>
                        <a:rPr lang="es-GT" sz="1500" noProof="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Resultados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314606777"/>
                  </a:ext>
                </a:extLst>
              </a:tr>
              <a:tr h="313472">
                <a:tc>
                  <a:txBody>
                    <a:bodyPr/>
                    <a:lstStyle/>
                    <a:p>
                      <a:pPr algn="ctr"/>
                      <a:r>
                        <a:rPr lang="es-GT" sz="1500" noProof="0"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Debate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55448625"/>
                  </a:ext>
                </a:extLst>
              </a:tr>
              <a:tr h="313472">
                <a:tc>
                  <a:txBody>
                    <a:bodyPr/>
                    <a:lstStyle/>
                    <a:p>
                      <a:pPr algn="ctr"/>
                      <a:r>
                        <a:rPr lang="es-GT" sz="1500" noProof="0"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s-GT" sz="1500" noProof="0" dirty="0">
                          <a:solidFill>
                            <a:schemeClr val="tx1"/>
                          </a:solidFill>
                        </a:rPr>
                        <a:t>Recomendaciones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998422157"/>
                  </a:ext>
                </a:extLst>
              </a:tr>
              <a:tr h="313472">
                <a:tc>
                  <a:txBody>
                    <a:bodyPr/>
                    <a:lstStyle/>
                    <a:p>
                      <a:pPr algn="ctr"/>
                      <a:r>
                        <a:rPr lang="es-GT" sz="1500" noProof="0"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Encabezado de sección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Proyecto de campo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5260828"/>
                  </a:ext>
                </a:extLst>
              </a:tr>
              <a:tr h="313472">
                <a:tc>
                  <a:txBody>
                    <a:bodyPr/>
                    <a:lstStyle/>
                    <a:p>
                      <a:pPr algn="ctr"/>
                      <a:r>
                        <a:rPr lang="es-GT" sz="150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Introducción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1445993"/>
                  </a:ext>
                </a:extLst>
              </a:tr>
              <a:tr h="313472">
                <a:tc>
                  <a:txBody>
                    <a:bodyPr/>
                    <a:lstStyle/>
                    <a:p>
                      <a:pPr algn="ctr"/>
                      <a:r>
                        <a:rPr lang="es-GT" sz="1500" noProof="0" dirty="0">
                          <a:solidFill>
                            <a:schemeClr val="tx1"/>
                          </a:solidFill>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Métodos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3974014"/>
                  </a:ext>
                </a:extLst>
              </a:tr>
              <a:tr h="313472">
                <a:tc>
                  <a:txBody>
                    <a:bodyPr/>
                    <a:lstStyle/>
                    <a:p>
                      <a:pPr algn="ctr"/>
                      <a:r>
                        <a:rPr lang="es-GT" sz="1500" noProof="0"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Resultados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9263167"/>
                  </a:ext>
                </a:extLst>
              </a:tr>
              <a:tr h="313472">
                <a:tc>
                  <a:txBody>
                    <a:bodyPr/>
                    <a:lstStyle/>
                    <a:p>
                      <a:pPr algn="ctr"/>
                      <a:r>
                        <a:rPr lang="es-GT" sz="1500" noProof="0" dirty="0">
                          <a:solidFill>
                            <a:schemeClr val="tx1"/>
                          </a:solidFill>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Debate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826681"/>
                  </a:ext>
                </a:extLst>
              </a:tr>
              <a:tr h="313472">
                <a:tc>
                  <a:txBody>
                    <a:bodyPr/>
                    <a:lstStyle/>
                    <a:p>
                      <a:pPr algn="ctr"/>
                      <a:r>
                        <a:rPr lang="es-GT" sz="1500" noProof="0"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Título y contenido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Recomendaciones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22673"/>
                  </a:ext>
                </a:extLst>
              </a:tr>
              <a:tr h="313472">
                <a:tc>
                  <a:txBody>
                    <a:bodyPr/>
                    <a:lstStyle/>
                    <a:p>
                      <a:pPr algn="ctr"/>
                      <a:r>
                        <a:rPr lang="es-GT" sz="1500" noProof="0"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Encabezado de sección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GT" sz="1500" noProof="0" dirty="0">
                          <a:solidFill>
                            <a:schemeClr val="tx1"/>
                          </a:solidFill>
                        </a:rPr>
                        <a:t>Agradecimientos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6007197"/>
                  </a:ext>
                </a:extLst>
              </a:tr>
            </a:tbl>
          </a:graphicData>
        </a:graphic>
      </p:graphicFrame>
      <p:sp>
        <p:nvSpPr>
          <p:cNvPr id="5" name="Title 4">
            <a:extLst>
              <a:ext uri="{FF2B5EF4-FFF2-40B4-BE49-F238E27FC236}">
                <a16:creationId xmlns:a16="http://schemas.microsoft.com/office/drawing/2014/main" id="{1BDC9590-6404-243A-DD74-F47C6267AFCB}"/>
              </a:ext>
            </a:extLst>
          </p:cNvPr>
          <p:cNvSpPr>
            <a:spLocks noGrp="1"/>
          </p:cNvSpPr>
          <p:nvPr>
            <p:ph type="title"/>
          </p:nvPr>
        </p:nvSpPr>
        <p:spPr/>
        <p:txBody>
          <a:bodyPr/>
          <a:lstStyle/>
          <a:p>
            <a:r>
              <a:rPr lang="es-GT" noProof="0" dirty="0"/>
              <a:t>Creación y adición de títulos a </a:t>
            </a:r>
            <a:br>
              <a:rPr lang="es-GT" noProof="0" dirty="0"/>
            </a:br>
            <a:r>
              <a:rPr lang="es-GT" noProof="0" dirty="0"/>
              <a:t>nuevas diapositivas</a:t>
            </a:r>
          </a:p>
        </p:txBody>
      </p:sp>
    </p:spTree>
    <p:extLst>
      <p:ext uri="{BB962C8B-B14F-4D97-AF65-F5344CB8AC3E}">
        <p14:creationId xmlns:p14="http://schemas.microsoft.com/office/powerpoint/2010/main" val="1444981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pPr marL="0" indent="0">
              <a:buNone/>
            </a:pPr>
            <a:r>
              <a:rPr lang="es-GT" noProof="0" dirty="0"/>
              <a:t>Reordenar diapositivas en el panel de navegación</a:t>
            </a:r>
          </a:p>
          <a:p>
            <a:pPr lvl="1"/>
            <a:r>
              <a:rPr lang="es-GT" noProof="0" dirty="0"/>
              <a:t>Haga clic en la diapositiva </a:t>
            </a:r>
            <a:r>
              <a:rPr lang="es-GT" b="1" i="1" noProof="0" dirty="0"/>
              <a:t>Agradecimientos</a:t>
            </a:r>
            <a:endParaRPr lang="es-GT" i="1" noProof="0" dirty="0"/>
          </a:p>
          <a:p>
            <a:pPr lvl="1"/>
            <a:r>
              <a:rPr lang="es-GT" noProof="0" dirty="0"/>
              <a:t>Muévela hacia arriba para que ahora sea la diapositiva 2</a:t>
            </a:r>
          </a:p>
          <a:p>
            <a:pPr lvl="1"/>
            <a:r>
              <a:rPr lang="es-GT" noProof="0" dirty="0"/>
              <a:t>Vuelva a colocarla en su sitio original</a:t>
            </a:r>
          </a:p>
        </p:txBody>
      </p:sp>
      <p:sp>
        <p:nvSpPr>
          <p:cNvPr id="3" name="Title 2">
            <a:extLst>
              <a:ext uri="{FF2B5EF4-FFF2-40B4-BE49-F238E27FC236}">
                <a16:creationId xmlns:a16="http://schemas.microsoft.com/office/drawing/2014/main" id="{08201789-FADE-6C21-6644-393CB658FD72}"/>
              </a:ext>
            </a:extLst>
          </p:cNvPr>
          <p:cNvSpPr>
            <a:spLocks noGrp="1"/>
          </p:cNvSpPr>
          <p:nvPr>
            <p:ph type="title"/>
          </p:nvPr>
        </p:nvSpPr>
        <p:spPr/>
        <p:txBody>
          <a:bodyPr/>
          <a:lstStyle/>
          <a:p>
            <a:r>
              <a:rPr lang="en-US"/>
              <a:t>Reordenar diapositivas</a:t>
            </a:r>
          </a:p>
        </p:txBody>
      </p:sp>
    </p:spTree>
    <p:extLst>
      <p:ext uri="{BB962C8B-B14F-4D97-AF65-F5344CB8AC3E}">
        <p14:creationId xmlns:p14="http://schemas.microsoft.com/office/powerpoint/2010/main" val="1698791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pPr marL="514350" indent="-514350">
              <a:buFont typeface="+mj-lt"/>
              <a:buAutoNum type="arabicPeriod"/>
            </a:pPr>
            <a:r>
              <a:rPr lang="es-GT" noProof="0" dirty="0"/>
              <a:t>Guardar en el escritorio</a:t>
            </a:r>
            <a:endParaRPr lang="es-GT" i="1" noProof="0" dirty="0"/>
          </a:p>
          <a:p>
            <a:pPr lvl="1"/>
            <a:r>
              <a:rPr lang="es-GT" noProof="0" dirty="0"/>
              <a:t>Nombre del archivo: T2_Presentacion_[Su Nombre]</a:t>
            </a:r>
          </a:p>
          <a:p>
            <a:pPr marL="514350" indent="-514350">
              <a:buFont typeface="+mj-lt"/>
              <a:buAutoNum type="arabicPeriod"/>
            </a:pPr>
            <a:r>
              <a:rPr lang="es-GT" noProof="0" dirty="0"/>
              <a:t>Guardar con frecuencia: Considere la posibilidad de cambiar la función de guardado automático para guardar cada </a:t>
            </a:r>
            <a:br>
              <a:rPr lang="es-GT" noProof="0" dirty="0"/>
            </a:br>
            <a:r>
              <a:rPr lang="es-GT" noProof="0" dirty="0"/>
              <a:t>5 minutos</a:t>
            </a:r>
          </a:p>
        </p:txBody>
      </p:sp>
      <p:sp>
        <p:nvSpPr>
          <p:cNvPr id="3" name="Title 2"/>
          <p:cNvSpPr>
            <a:spLocks noGrp="1"/>
          </p:cNvSpPr>
          <p:nvPr>
            <p:ph type="title"/>
          </p:nvPr>
        </p:nvSpPr>
        <p:spPr/>
        <p:txBody>
          <a:bodyPr/>
          <a:lstStyle/>
          <a:p>
            <a:r>
              <a:rPr lang="en-US"/>
              <a:t>Guarde su presentación</a:t>
            </a:r>
          </a:p>
        </p:txBody>
      </p:sp>
    </p:spTree>
    <p:extLst>
      <p:ext uri="{BB962C8B-B14F-4D97-AF65-F5344CB8AC3E}">
        <p14:creationId xmlns:p14="http://schemas.microsoft.com/office/powerpoint/2010/main" val="1521086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5AA2E5C-D90D-45F5-819E-3562976884C6}"/>
              </a:ext>
            </a:extLst>
          </p:cNvPr>
          <p:cNvSpPr>
            <a:spLocks noGrp="1"/>
          </p:cNvSpPr>
          <p:nvPr>
            <p:ph sz="half" idx="2"/>
          </p:nvPr>
        </p:nvSpPr>
        <p:spPr/>
        <p:txBody>
          <a:bodyPr/>
          <a:lstStyle/>
          <a:p>
            <a:r>
              <a:rPr lang="es-GT" noProof="0" dirty="0"/>
              <a:t>¿Cuál de estas diapositivas es más fácil de leer?</a:t>
            </a:r>
          </a:p>
        </p:txBody>
      </p:sp>
      <p:sp>
        <p:nvSpPr>
          <p:cNvPr id="3" name="Title 2"/>
          <p:cNvSpPr>
            <a:spLocks noGrp="1"/>
          </p:cNvSpPr>
          <p:nvPr>
            <p:ph type="title"/>
          </p:nvPr>
        </p:nvSpPr>
        <p:spPr/>
        <p:txBody>
          <a:bodyPr/>
          <a:lstStyle/>
          <a:p>
            <a:r>
              <a:rPr lang="es-GT" noProof="0" dirty="0"/>
              <a:t>Listas numeradas y con viñetas (1/3)</a:t>
            </a:r>
          </a:p>
        </p:txBody>
      </p:sp>
      <p:graphicFrame>
        <p:nvGraphicFramePr>
          <p:cNvPr id="2" name="Table 1">
            <a:extLst>
              <a:ext uri="{FF2B5EF4-FFF2-40B4-BE49-F238E27FC236}">
                <a16:creationId xmlns:a16="http://schemas.microsoft.com/office/drawing/2014/main" id="{00481B68-FD09-DB44-B83E-C4707C2005D5}"/>
              </a:ext>
            </a:extLst>
          </p:cNvPr>
          <p:cNvGraphicFramePr>
            <a:graphicFrameLocks noGrp="1"/>
          </p:cNvGraphicFramePr>
          <p:nvPr>
            <p:extLst>
              <p:ext uri="{D42A27DB-BD31-4B8C-83A1-F6EECF244321}">
                <p14:modId xmlns:p14="http://schemas.microsoft.com/office/powerpoint/2010/main" val="1365484283"/>
              </p:ext>
            </p:extLst>
          </p:nvPr>
        </p:nvGraphicFramePr>
        <p:xfrm>
          <a:off x="1009650" y="2209800"/>
          <a:ext cx="10172700" cy="4443646"/>
        </p:xfrm>
        <a:graphic>
          <a:graphicData uri="http://schemas.openxmlformats.org/drawingml/2006/table">
            <a:tbl>
              <a:tblPr firstRow="1" bandRow="1">
                <a:tableStyleId>{F5AB1C69-6EDB-4FF4-983F-18BD219EF322}</a:tableStyleId>
              </a:tblPr>
              <a:tblGrid>
                <a:gridCol w="5086350">
                  <a:extLst>
                    <a:ext uri="{9D8B030D-6E8A-4147-A177-3AD203B41FA5}">
                      <a16:colId xmlns:a16="http://schemas.microsoft.com/office/drawing/2014/main" val="1802253011"/>
                    </a:ext>
                  </a:extLst>
                </a:gridCol>
                <a:gridCol w="5086350">
                  <a:extLst>
                    <a:ext uri="{9D8B030D-6E8A-4147-A177-3AD203B41FA5}">
                      <a16:colId xmlns:a16="http://schemas.microsoft.com/office/drawing/2014/main" val="1774077749"/>
                    </a:ext>
                  </a:extLst>
                </a:gridCol>
              </a:tblGrid>
              <a:tr h="499534">
                <a:tc>
                  <a:txBody>
                    <a:bodyPr/>
                    <a:lstStyle/>
                    <a:p>
                      <a:pPr algn="ctr"/>
                      <a:r>
                        <a:rPr lang="es-GT" sz="2600" b="1" noProof="0" dirty="0">
                          <a:solidFill>
                            <a:schemeClr val="tx1"/>
                          </a:solidFill>
                        </a:rPr>
                        <a:t>Frases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2600" b="1" noProof="0" dirty="0">
                          <a:solidFill>
                            <a:schemeClr val="tx1"/>
                          </a:solidFill>
                        </a:rPr>
                        <a:t>Lista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544839477"/>
                  </a:ext>
                </a:extLst>
              </a:tr>
              <a:tr h="913720">
                <a:tc>
                  <a:txBody>
                    <a:bodyPr/>
                    <a:lstStyle/>
                    <a:p>
                      <a:pPr>
                        <a:lnSpc>
                          <a:spcPct val="90000"/>
                        </a:lnSpc>
                      </a:pPr>
                      <a:r>
                        <a:rPr lang="es-GT" sz="2200" noProof="0" dirty="0">
                          <a:solidFill>
                            <a:schemeClr val="tx1"/>
                          </a:solidFill>
                          <a:latin typeface="+mn-lt"/>
                          <a:cs typeface="Arial" charset="0"/>
                        </a:rPr>
                        <a:t>Utilice viñetas o numeración para reducir el texto y mejorar la legibilidad. Utilice viñetas si el material descrito contiene información. Utilice números si el material descrito implica pasos o procedimientos a seguir. </a:t>
                      </a:r>
                    </a:p>
                    <a:p>
                      <a:pPr>
                        <a:lnSpc>
                          <a:spcPct val="90000"/>
                        </a:lnSpc>
                      </a:pPr>
                      <a:endParaRPr kumimoji="0" lang="es-GT" sz="2200" b="1" i="0" u="none" strike="noStrike" cap="none" normalizeH="0" baseline="0" noProof="0" dirty="0">
                        <a:ln>
                          <a:noFill/>
                        </a:ln>
                        <a:solidFill>
                          <a:schemeClr val="tx1"/>
                        </a:solidFill>
                        <a:effectLst/>
                        <a:latin typeface="+mn-lt"/>
                        <a:cs typeface="Arial" charset="0"/>
                      </a:endParaRPr>
                    </a:p>
                    <a:p>
                      <a:pPr>
                        <a:lnSpc>
                          <a:spcPct val="90000"/>
                        </a:lnSpc>
                      </a:pPr>
                      <a:r>
                        <a:rPr kumimoji="0" lang="es-GT" sz="2200" i="0" u="none" strike="noStrike" cap="none" normalizeH="0" baseline="0" noProof="0" dirty="0">
                          <a:ln>
                            <a:noFill/>
                          </a:ln>
                          <a:solidFill>
                            <a:schemeClr val="tx1"/>
                          </a:solidFill>
                          <a:effectLst/>
                          <a:latin typeface="+mn-lt"/>
                          <a:cs typeface="Arial" charset="0"/>
                        </a:rPr>
                        <a:t>Primero, seleccione la lista. A continuación, busque el </a:t>
                      </a:r>
                      <a:r>
                        <a:rPr lang="es-GT" sz="2200" noProof="0" dirty="0">
                          <a:solidFill>
                            <a:schemeClr val="tx1"/>
                          </a:solidFill>
                          <a:latin typeface="+mn-lt"/>
                          <a:cs typeface="Arial" charset="0"/>
                        </a:rPr>
                        <a:t>grupo</a:t>
                      </a:r>
                      <a:r>
                        <a:rPr kumimoji="0" lang="es-GT" sz="2200" i="0" u="none" strike="noStrike" cap="none" normalizeH="0" baseline="0" noProof="0" dirty="0">
                          <a:ln>
                            <a:noFill/>
                          </a:ln>
                          <a:solidFill>
                            <a:schemeClr val="tx1"/>
                          </a:solidFill>
                          <a:effectLst/>
                          <a:latin typeface="+mn-lt"/>
                          <a:cs typeface="Arial" charset="0"/>
                        </a:rPr>
                        <a:t> Párrafo </a:t>
                      </a:r>
                      <a:r>
                        <a:rPr lang="es-GT" sz="2200" noProof="0" dirty="0">
                          <a:solidFill>
                            <a:schemeClr val="tx1"/>
                          </a:solidFill>
                          <a:latin typeface="+mn-lt"/>
                          <a:cs typeface="Arial" charset="0"/>
                        </a:rPr>
                        <a:t>en la pestaña Inicio. Haga clic en el icono de la viñeta o de la numeración.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spcAft>
                          <a:spcPts val="600"/>
                        </a:spcAft>
                      </a:pPr>
                      <a:r>
                        <a:rPr lang="es-GT" sz="2200" noProof="0" dirty="0">
                          <a:solidFill>
                            <a:schemeClr val="tx1"/>
                          </a:solidFill>
                          <a:latin typeface="+mn-lt"/>
                          <a:cs typeface="Arial" charset="0"/>
                        </a:rPr>
                        <a:t>Mejora la legibilidad utilizando: </a:t>
                      </a:r>
                    </a:p>
                    <a:p>
                      <a:pPr marL="342900" indent="-342900">
                        <a:lnSpc>
                          <a:spcPct val="90000"/>
                        </a:lnSpc>
                        <a:spcAft>
                          <a:spcPts val="600"/>
                        </a:spcAft>
                        <a:buFont typeface="Arial" panose="020B0604020202020204" pitchFamily="34" charset="0"/>
                        <a:buChar char="•"/>
                      </a:pPr>
                      <a:r>
                        <a:rPr kumimoji="0" lang="es-GT" sz="2200" b="1" i="0" u="none" strike="noStrike" cap="none" normalizeH="0" baseline="0" noProof="0" dirty="0">
                          <a:ln>
                            <a:noFill/>
                          </a:ln>
                          <a:solidFill>
                            <a:schemeClr val="tx1"/>
                          </a:solidFill>
                          <a:effectLst/>
                          <a:latin typeface="+mn-lt"/>
                          <a:cs typeface="Arial" charset="0"/>
                        </a:rPr>
                        <a:t>Viñetas </a:t>
                      </a:r>
                      <a:r>
                        <a:rPr kumimoji="0" lang="es-GT" sz="2200" i="0" u="none" strike="noStrike" cap="none" normalizeH="0" baseline="0" noProof="0" dirty="0">
                          <a:ln>
                            <a:noFill/>
                          </a:ln>
                          <a:solidFill>
                            <a:schemeClr val="tx1"/>
                          </a:solidFill>
                          <a:effectLst/>
                          <a:latin typeface="+mn-lt"/>
                          <a:cs typeface="Arial" charset="0"/>
                        </a:rPr>
                        <a:t>para listas de información</a:t>
                      </a:r>
                    </a:p>
                    <a:p>
                      <a:pPr marL="342900" indent="-342900">
                        <a:lnSpc>
                          <a:spcPct val="90000"/>
                        </a:lnSpc>
                        <a:spcAft>
                          <a:spcPts val="600"/>
                        </a:spcAft>
                        <a:buFont typeface="Arial" panose="020B0604020202020204" pitchFamily="34" charset="0"/>
                        <a:buChar char="•"/>
                      </a:pPr>
                      <a:r>
                        <a:rPr lang="es-GT" sz="2200" b="1" noProof="0" dirty="0">
                          <a:solidFill>
                            <a:schemeClr val="tx1"/>
                          </a:solidFill>
                          <a:latin typeface="+mn-lt"/>
                          <a:cs typeface="Arial" charset="0"/>
                        </a:rPr>
                        <a:t>Números </a:t>
                      </a:r>
                      <a:r>
                        <a:rPr lang="es-GT" sz="2200" noProof="0" dirty="0">
                          <a:solidFill>
                            <a:schemeClr val="tx1"/>
                          </a:solidFill>
                          <a:latin typeface="+mn-lt"/>
                          <a:cs typeface="Arial" charset="0"/>
                        </a:rPr>
                        <a:t>para los pasos de </a:t>
                      </a:r>
                      <a:br>
                        <a:rPr lang="es-GT" sz="2200" noProof="0" dirty="0">
                          <a:solidFill>
                            <a:schemeClr val="tx1"/>
                          </a:solidFill>
                          <a:latin typeface="+mn-lt"/>
                          <a:cs typeface="Arial" charset="0"/>
                        </a:rPr>
                      </a:br>
                      <a:r>
                        <a:rPr lang="es-GT" sz="2200" noProof="0" dirty="0">
                          <a:solidFill>
                            <a:schemeClr val="tx1"/>
                          </a:solidFill>
                          <a:latin typeface="+mn-lt"/>
                          <a:cs typeface="Arial" charset="0"/>
                        </a:rPr>
                        <a:t>los procedimientos</a:t>
                      </a:r>
                    </a:p>
                    <a:p>
                      <a:pPr marL="342900" indent="-342900">
                        <a:lnSpc>
                          <a:spcPct val="90000"/>
                        </a:lnSpc>
                        <a:spcAft>
                          <a:spcPts val="600"/>
                        </a:spcAft>
                        <a:buFont typeface="Arial" panose="020B0604020202020204" pitchFamily="34" charset="0"/>
                        <a:buChar char="•"/>
                      </a:pPr>
                      <a:endParaRPr kumimoji="0" lang="es-GT" sz="2200" i="0" u="none" strike="noStrike" cap="none" normalizeH="0" baseline="0" noProof="0" dirty="0">
                        <a:ln>
                          <a:noFill/>
                        </a:ln>
                        <a:solidFill>
                          <a:schemeClr val="tx1"/>
                        </a:solidFill>
                        <a:effectLst/>
                        <a:latin typeface="+mn-lt"/>
                        <a:cs typeface="Arial" charset="0"/>
                      </a:endParaRPr>
                    </a:p>
                    <a:p>
                      <a:pPr>
                        <a:lnSpc>
                          <a:spcPct val="90000"/>
                        </a:lnSpc>
                        <a:spcAft>
                          <a:spcPts val="600"/>
                        </a:spcAft>
                      </a:pPr>
                      <a:r>
                        <a:rPr lang="es-GT" sz="2200" noProof="0" dirty="0">
                          <a:solidFill>
                            <a:schemeClr val="tx1"/>
                          </a:solidFill>
                          <a:latin typeface="+mn-lt"/>
                          <a:cs typeface="Arial" charset="0"/>
                        </a:rPr>
                        <a:t>Pasos:</a:t>
                      </a:r>
                    </a:p>
                    <a:p>
                      <a:pPr marL="457200" indent="-457200">
                        <a:lnSpc>
                          <a:spcPct val="90000"/>
                        </a:lnSpc>
                        <a:spcAft>
                          <a:spcPts val="600"/>
                        </a:spcAft>
                        <a:buFont typeface="+mj-lt"/>
                        <a:buAutoNum type="arabicPeriod"/>
                      </a:pPr>
                      <a:r>
                        <a:rPr kumimoji="0" lang="es-GT" sz="2200" i="0" u="none" strike="noStrike" cap="none" normalizeH="0" baseline="0" noProof="0" dirty="0">
                          <a:ln>
                            <a:noFill/>
                          </a:ln>
                          <a:solidFill>
                            <a:schemeClr val="tx1"/>
                          </a:solidFill>
                          <a:effectLst/>
                          <a:latin typeface="+mn-lt"/>
                          <a:cs typeface="Arial" charset="0"/>
                        </a:rPr>
                        <a:t>Seleccione la lista</a:t>
                      </a:r>
                    </a:p>
                    <a:p>
                      <a:pPr marL="457200" indent="-457200">
                        <a:lnSpc>
                          <a:spcPct val="90000"/>
                        </a:lnSpc>
                        <a:spcAft>
                          <a:spcPts val="600"/>
                        </a:spcAft>
                        <a:buFont typeface="+mj-lt"/>
                        <a:buAutoNum type="arabicPeriod"/>
                      </a:pPr>
                      <a:r>
                        <a:rPr lang="es-GT" sz="2200" noProof="0" dirty="0">
                          <a:solidFill>
                            <a:schemeClr val="tx1"/>
                          </a:solidFill>
                          <a:latin typeface="+mn-lt"/>
                          <a:cs typeface="Arial" charset="0"/>
                        </a:rPr>
                        <a:t>Busque el grupo de párrafos en la pestaña Inicio</a:t>
                      </a:r>
                    </a:p>
                    <a:p>
                      <a:pPr marL="457200" indent="-457200">
                        <a:lnSpc>
                          <a:spcPct val="90000"/>
                        </a:lnSpc>
                        <a:spcAft>
                          <a:spcPts val="600"/>
                        </a:spcAft>
                        <a:buFont typeface="+mj-lt"/>
                        <a:buAutoNum type="arabicPeriod"/>
                      </a:pPr>
                      <a:r>
                        <a:rPr kumimoji="0" lang="es-GT" sz="2200" i="0" u="none" strike="noStrike" cap="none" normalizeH="0" baseline="0" noProof="0" dirty="0">
                          <a:ln>
                            <a:noFill/>
                          </a:ln>
                          <a:solidFill>
                            <a:schemeClr val="tx1"/>
                          </a:solidFill>
                          <a:effectLst/>
                          <a:latin typeface="+mn-lt"/>
                          <a:cs typeface="Arial" charset="0"/>
                        </a:rPr>
                        <a:t>Haga clic en el icono de la viñeta de numeración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2349923"/>
                  </a:ext>
                </a:extLst>
              </a:tr>
            </a:tbl>
          </a:graphicData>
        </a:graphic>
      </p:graphicFrame>
    </p:spTree>
    <p:extLst>
      <p:ext uri="{BB962C8B-B14F-4D97-AF65-F5344CB8AC3E}">
        <p14:creationId xmlns:p14="http://schemas.microsoft.com/office/powerpoint/2010/main" val="1148058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7A2FDD-9CF9-44EE-9B35-17B91FA1144A}"/>
              </a:ext>
            </a:extLst>
          </p:cNvPr>
          <p:cNvSpPr>
            <a:spLocks noGrp="1"/>
          </p:cNvSpPr>
          <p:nvPr>
            <p:ph sz="half" idx="2"/>
          </p:nvPr>
        </p:nvSpPr>
        <p:spPr/>
        <p:txBody>
          <a:bodyPr>
            <a:normAutofit fontScale="92500" lnSpcReduction="10000"/>
          </a:bodyPr>
          <a:lstStyle/>
          <a:p>
            <a:pPr marL="514350" indent="-514350">
              <a:buFont typeface="+mj-lt"/>
              <a:buAutoNum type="arabicPeriod"/>
            </a:pPr>
            <a:r>
              <a:rPr lang="es-GT" noProof="0" dirty="0"/>
              <a:t>Cambiar la diapositiva 2 (Esquema de la presentación) al formato Título y contenido</a:t>
            </a:r>
          </a:p>
          <a:p>
            <a:pPr marL="514350" indent="-514350">
              <a:buFont typeface="+mj-lt"/>
              <a:buAutoNum type="arabicPeriod"/>
            </a:pPr>
            <a:r>
              <a:rPr lang="es-GT" noProof="0" dirty="0"/>
              <a:t>Lista de tipos:</a:t>
            </a:r>
          </a:p>
          <a:p>
            <a:pPr lvl="1">
              <a:spcBef>
                <a:spcPts val="0"/>
              </a:spcBef>
            </a:pPr>
            <a:r>
              <a:rPr lang="es-GT" noProof="0" dirty="0"/>
              <a:t>Esquema de la presentación</a:t>
            </a:r>
          </a:p>
          <a:p>
            <a:pPr lvl="1">
              <a:spcBef>
                <a:spcPts val="0"/>
              </a:spcBef>
            </a:pPr>
            <a:r>
              <a:rPr lang="es-GT" noProof="0" dirty="0"/>
              <a:t>Proyecto de campo 1</a:t>
            </a:r>
          </a:p>
          <a:p>
            <a:pPr lvl="1">
              <a:spcBef>
                <a:spcPts val="0"/>
              </a:spcBef>
            </a:pPr>
            <a:r>
              <a:rPr lang="es-GT" noProof="0" dirty="0"/>
              <a:t>Proyecto de campo 2</a:t>
            </a:r>
          </a:p>
          <a:p>
            <a:pPr lvl="1">
              <a:spcBef>
                <a:spcPts val="0"/>
              </a:spcBef>
            </a:pPr>
            <a:r>
              <a:rPr lang="es-GT" noProof="0" dirty="0"/>
              <a:t>Agradecimientos</a:t>
            </a:r>
          </a:p>
          <a:p>
            <a:pPr lvl="1">
              <a:spcBef>
                <a:spcPts val="0"/>
              </a:spcBef>
            </a:pPr>
            <a:r>
              <a:rPr lang="es-GT" noProof="0" dirty="0"/>
              <a:t>Agradecimientos</a:t>
            </a:r>
          </a:p>
          <a:p>
            <a:pPr marL="514350" indent="-514350">
              <a:spcBef>
                <a:spcPts val="0"/>
              </a:spcBef>
              <a:buFont typeface="+mj-lt"/>
              <a:buAutoNum type="arabicPeriod"/>
            </a:pPr>
            <a:r>
              <a:rPr lang="es-GT" noProof="0" dirty="0"/>
              <a:t>Insertar viñetas</a:t>
            </a:r>
          </a:p>
          <a:p>
            <a:pPr marL="514350" indent="-514350">
              <a:spcBef>
                <a:spcPts val="0"/>
              </a:spcBef>
              <a:buFont typeface="+mj-lt"/>
              <a:buAutoNum type="arabicPeriod"/>
            </a:pPr>
            <a:r>
              <a:rPr lang="es-GT" noProof="0" dirty="0"/>
              <a:t>Cambiar viñetas por números</a:t>
            </a:r>
          </a:p>
          <a:p>
            <a:pPr marL="514350" indent="-514350">
              <a:spcBef>
                <a:spcPts val="0"/>
              </a:spcBef>
              <a:buFont typeface="+mj-lt"/>
              <a:buAutoNum type="arabicPeriod"/>
            </a:pPr>
            <a:r>
              <a:rPr lang="es-GT" noProof="0" dirty="0"/>
              <a:t>Añadir los títulos de las diapositivas restantes</a:t>
            </a:r>
            <a:endParaRPr lang="en-US" dirty="0"/>
          </a:p>
        </p:txBody>
      </p:sp>
      <p:sp>
        <p:nvSpPr>
          <p:cNvPr id="8" name="Title 2">
            <a:extLst>
              <a:ext uri="{FF2B5EF4-FFF2-40B4-BE49-F238E27FC236}">
                <a16:creationId xmlns:a16="http://schemas.microsoft.com/office/drawing/2014/main" id="{C88BA66F-BDE2-5EA5-293D-1DA9B1BA06F3}"/>
              </a:ext>
            </a:extLst>
          </p:cNvPr>
          <p:cNvSpPr>
            <a:spLocks noGrp="1"/>
          </p:cNvSpPr>
          <p:nvPr>
            <p:ph type="title"/>
          </p:nvPr>
        </p:nvSpPr>
        <p:spPr/>
        <p:txBody>
          <a:bodyPr/>
          <a:lstStyle/>
          <a:p>
            <a:r>
              <a:rPr lang="es-GT" noProof="0" dirty="0"/>
              <a:t>Listas numeradas y con viñetas (2/3)</a:t>
            </a:r>
          </a:p>
        </p:txBody>
      </p:sp>
      <p:sp>
        <p:nvSpPr>
          <p:cNvPr id="6" name="Rectangle 5">
            <a:extLst>
              <a:ext uri="{FF2B5EF4-FFF2-40B4-BE49-F238E27FC236}">
                <a16:creationId xmlns:a16="http://schemas.microsoft.com/office/drawing/2014/main" id="{DC1D7328-8AE5-4D7D-98F4-7974A79880C5}"/>
              </a:ext>
            </a:extLst>
          </p:cNvPr>
          <p:cNvSpPr/>
          <p:nvPr/>
        </p:nvSpPr>
        <p:spPr bwMode="auto">
          <a:xfrm>
            <a:off x="8473440" y="2107837"/>
            <a:ext cx="3124200" cy="4010329"/>
          </a:xfrm>
          <a:prstGeom prst="rect">
            <a:avLst/>
          </a:prstGeom>
          <a:solidFill>
            <a:schemeClr val="bg1"/>
          </a:solidFill>
          <a:ln w="9525" cap="flat" cmpd="sng" algn="ctr">
            <a:solidFill>
              <a:srgbClr val="00953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342900" indent="-342900">
              <a:lnSpc>
                <a:spcPct val="90000"/>
              </a:lnSpc>
              <a:spcAft>
                <a:spcPts val="300"/>
              </a:spcAft>
              <a:buFontTx/>
              <a:buAutoNum type="arabicPeriod"/>
            </a:pPr>
            <a:r>
              <a:rPr lang="es-GT" sz="1600" noProof="0" dirty="0">
                <a:latin typeface="+mn-lt"/>
                <a:cs typeface="Arial" charset="0"/>
              </a:rPr>
              <a:t>Esquema de la presentación</a:t>
            </a:r>
          </a:p>
          <a:p>
            <a:pPr marL="342900" indent="-342900">
              <a:lnSpc>
                <a:spcPct val="90000"/>
              </a:lnSpc>
              <a:spcAft>
                <a:spcPts val="300"/>
              </a:spcAft>
              <a:buFontTx/>
              <a:buAutoNum type="arabicPeriod"/>
            </a:pPr>
            <a:r>
              <a:rPr lang="es-GT" sz="1600" noProof="0" dirty="0">
                <a:latin typeface="+mn-lt"/>
                <a:cs typeface="Arial" charset="0"/>
              </a:rPr>
              <a:t>Proyecto de campo 1</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Introducción</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Métodos</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Resultados</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Debate</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Recomendaciones</a:t>
            </a:r>
          </a:p>
          <a:p>
            <a:pPr marL="342900" indent="-342900">
              <a:lnSpc>
                <a:spcPct val="90000"/>
              </a:lnSpc>
              <a:spcAft>
                <a:spcPts val="300"/>
              </a:spcAft>
              <a:buFontTx/>
              <a:buAutoNum type="arabicPeriod"/>
            </a:pPr>
            <a:r>
              <a:rPr lang="es-GT" sz="1600" noProof="0" dirty="0">
                <a:latin typeface="+mn-lt"/>
                <a:cs typeface="Arial" charset="0"/>
              </a:rPr>
              <a:t>Proyecto de campo 2</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Introducción</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 Métodos</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 Resultados</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 Debate</a:t>
            </a:r>
          </a:p>
          <a:p>
            <a:pPr marL="342900" indent="-342900">
              <a:lnSpc>
                <a:spcPct val="90000"/>
              </a:lnSpc>
              <a:spcAft>
                <a:spcPts val="300"/>
              </a:spcAft>
              <a:buFontTx/>
              <a:buAutoNum type="arabicPeriod"/>
            </a:pPr>
            <a:r>
              <a:rPr lang="es-GT" sz="1600" noProof="0" dirty="0">
                <a:solidFill>
                  <a:srgbClr val="005808"/>
                </a:solidFill>
                <a:latin typeface="+mn-lt"/>
                <a:cs typeface="Arial" charset="0"/>
              </a:rPr>
              <a:t>Recomendaciones</a:t>
            </a:r>
          </a:p>
          <a:p>
            <a:pPr marL="342900" indent="-342900">
              <a:lnSpc>
                <a:spcPct val="90000"/>
              </a:lnSpc>
              <a:spcAft>
                <a:spcPts val="300"/>
              </a:spcAft>
              <a:buFontTx/>
              <a:buAutoNum type="arabicPeriod"/>
            </a:pPr>
            <a:r>
              <a:rPr lang="es-GT" sz="1600" noProof="0" dirty="0">
                <a:latin typeface="+mn-lt"/>
                <a:cs typeface="Arial" charset="0"/>
              </a:rPr>
              <a:t>Agradecimientos</a:t>
            </a:r>
          </a:p>
          <a:p>
            <a:pPr marL="342900" indent="-342900">
              <a:lnSpc>
                <a:spcPct val="90000"/>
              </a:lnSpc>
              <a:spcAft>
                <a:spcPts val="300"/>
              </a:spcAft>
              <a:buFontTx/>
              <a:buAutoNum type="arabicPeriod"/>
            </a:pPr>
            <a:r>
              <a:rPr lang="es-GT" sz="1600" noProof="0" dirty="0">
                <a:latin typeface="+mn-lt"/>
                <a:cs typeface="Arial" charset="0"/>
              </a:rPr>
              <a:t>Gracias</a:t>
            </a:r>
          </a:p>
        </p:txBody>
      </p:sp>
    </p:spTree>
    <p:extLst>
      <p:ext uri="{BB962C8B-B14F-4D97-AF65-F5344CB8AC3E}">
        <p14:creationId xmlns:p14="http://schemas.microsoft.com/office/powerpoint/2010/main" val="205007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161A0A-28E2-4C3E-9421-ECE38AA3149C}"/>
              </a:ext>
            </a:extLst>
          </p:cNvPr>
          <p:cNvSpPr>
            <a:spLocks noGrp="1"/>
          </p:cNvSpPr>
          <p:nvPr>
            <p:ph sz="half" idx="2"/>
          </p:nvPr>
        </p:nvSpPr>
        <p:spPr>
          <a:xfrm>
            <a:off x="838200" y="1478857"/>
            <a:ext cx="5831840" cy="4639309"/>
          </a:xfrm>
        </p:spPr>
        <p:txBody>
          <a:bodyPr/>
          <a:lstStyle/>
          <a:p>
            <a:pPr marL="514350" indent="-514350">
              <a:buFont typeface="+mj-lt"/>
              <a:buAutoNum type="arabicPeriod" startAt="6"/>
            </a:pPr>
            <a:r>
              <a:rPr lang="es-GT" noProof="0" dirty="0"/>
              <a:t>Crear una lista de varios niveles</a:t>
            </a:r>
          </a:p>
          <a:p>
            <a:pPr lvl="1">
              <a:buClr>
                <a:srgbClr val="00953A"/>
              </a:buClr>
            </a:pPr>
            <a:r>
              <a:rPr lang="es-GT" noProof="0" dirty="0"/>
              <a:t>Diapositiva 2 (Esquema de la presentación) – borrar el número</a:t>
            </a:r>
          </a:p>
          <a:p>
            <a:pPr lvl="1">
              <a:buClr>
                <a:srgbClr val="00953A"/>
              </a:buClr>
            </a:pPr>
            <a:r>
              <a:rPr lang="es-GT" noProof="0" dirty="0"/>
              <a:t>Diapositivas debajo de “Proyecto de campo 1” - aumentar el nivel de la lista, cambiar a viñetas</a:t>
            </a:r>
          </a:p>
          <a:p>
            <a:pPr lvl="1">
              <a:buClr>
                <a:srgbClr val="00953A"/>
              </a:buClr>
            </a:pPr>
            <a:r>
              <a:rPr lang="es-GT" noProof="0" dirty="0"/>
              <a:t>Diapositivas debajo de “Proyecto de campo 2” - aumentar el nivel de la lista, cambiar a viñetas</a:t>
            </a:r>
          </a:p>
          <a:p>
            <a:pPr lvl="1">
              <a:buClr>
                <a:srgbClr val="00953A"/>
              </a:buClr>
            </a:pPr>
            <a:r>
              <a:rPr lang="es-GT" noProof="0" dirty="0"/>
              <a:t>Ajuste el tamaño de letra según </a:t>
            </a:r>
            <a:br>
              <a:rPr lang="es-GT" noProof="0" dirty="0"/>
            </a:br>
            <a:r>
              <a:rPr lang="es-GT" noProof="0" dirty="0"/>
              <a:t>sea necesario</a:t>
            </a:r>
          </a:p>
          <a:p>
            <a:endParaRPr lang="en-US" dirty="0"/>
          </a:p>
        </p:txBody>
      </p:sp>
      <p:sp>
        <p:nvSpPr>
          <p:cNvPr id="5" name="Title 2">
            <a:extLst>
              <a:ext uri="{FF2B5EF4-FFF2-40B4-BE49-F238E27FC236}">
                <a16:creationId xmlns:a16="http://schemas.microsoft.com/office/drawing/2014/main" id="{2B2E995E-D25A-EB25-AB20-69C1664C11D0}"/>
              </a:ext>
            </a:extLst>
          </p:cNvPr>
          <p:cNvSpPr>
            <a:spLocks noGrp="1"/>
          </p:cNvSpPr>
          <p:nvPr>
            <p:ph type="title"/>
          </p:nvPr>
        </p:nvSpPr>
        <p:spPr/>
        <p:txBody>
          <a:bodyPr/>
          <a:lstStyle/>
          <a:p>
            <a:r>
              <a:rPr lang="es-GT" noProof="0" dirty="0"/>
              <a:t>Listas numeradas y con viñetas (3/3)</a:t>
            </a:r>
          </a:p>
        </p:txBody>
      </p:sp>
      <p:sp>
        <p:nvSpPr>
          <p:cNvPr id="7" name="Rectangle 6">
            <a:extLst>
              <a:ext uri="{FF2B5EF4-FFF2-40B4-BE49-F238E27FC236}">
                <a16:creationId xmlns:a16="http://schemas.microsoft.com/office/drawing/2014/main" id="{33A22AC4-9404-6ED4-A983-299BD5F89446}"/>
              </a:ext>
            </a:extLst>
          </p:cNvPr>
          <p:cNvSpPr/>
          <p:nvPr/>
        </p:nvSpPr>
        <p:spPr bwMode="auto">
          <a:xfrm>
            <a:off x="6670040" y="1337876"/>
            <a:ext cx="3286760" cy="5062924"/>
          </a:xfrm>
          <a:prstGeom prst="rect">
            <a:avLst/>
          </a:prstGeom>
          <a:solidFill>
            <a:schemeClr val="bg1"/>
          </a:solidFill>
          <a:ln w="9525" cap="flat" cmpd="sng" algn="ctr">
            <a:solidFill>
              <a:srgbClr val="00953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nSpc>
                <a:spcPct val="90000"/>
              </a:lnSpc>
              <a:spcAft>
                <a:spcPts val="300"/>
              </a:spcAft>
            </a:pPr>
            <a:r>
              <a:rPr lang="es-GT" sz="2000" noProof="0" dirty="0">
                <a:latin typeface="+mn-lt"/>
                <a:cs typeface="Arial" charset="0"/>
              </a:rPr>
              <a:t>Esquema de la presentación</a:t>
            </a:r>
          </a:p>
          <a:p>
            <a:pPr marL="342900" indent="-342900">
              <a:lnSpc>
                <a:spcPct val="90000"/>
              </a:lnSpc>
              <a:spcAft>
                <a:spcPts val="300"/>
              </a:spcAft>
              <a:buFontTx/>
              <a:buAutoNum type="arabicPeriod"/>
            </a:pPr>
            <a:r>
              <a:rPr lang="es-GT" sz="2000" noProof="0" dirty="0">
                <a:latin typeface="+mn-lt"/>
                <a:cs typeface="Arial" charset="0"/>
              </a:rPr>
              <a:t>Proyecto de campo 1</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Introducción</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Métodos</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Resultados</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Discusión</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Recomendaciones</a:t>
            </a:r>
          </a:p>
          <a:p>
            <a:pPr marL="342900" indent="-342900">
              <a:lnSpc>
                <a:spcPct val="90000"/>
              </a:lnSpc>
              <a:spcAft>
                <a:spcPts val="300"/>
              </a:spcAft>
              <a:buFontTx/>
              <a:buAutoNum type="arabicPeriod"/>
            </a:pPr>
            <a:r>
              <a:rPr lang="es-GT" sz="2000" noProof="0" dirty="0">
                <a:latin typeface="+mn-lt"/>
                <a:cs typeface="Arial" charset="0"/>
              </a:rPr>
              <a:t>Proyecto de campo 2</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Introducción</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 Métodos</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 Resultados</a:t>
            </a:r>
          </a:p>
          <a:p>
            <a:pPr marL="800100" lvl="1" indent="-342900">
              <a:lnSpc>
                <a:spcPct val="90000"/>
              </a:lnSpc>
              <a:spcAft>
                <a:spcPts val="300"/>
              </a:spcAft>
              <a:buFont typeface="Arial" panose="020B0604020202020204" pitchFamily="34" charset="0"/>
              <a:buChar char="•"/>
            </a:pPr>
            <a:r>
              <a:rPr lang="es-GT" sz="2000" dirty="0">
                <a:solidFill>
                  <a:srgbClr val="005808"/>
                </a:solidFill>
                <a:cs typeface="Arial" charset="0"/>
              </a:rPr>
              <a:t> Discusión</a:t>
            </a:r>
          </a:p>
          <a:p>
            <a:pPr marL="800100" lvl="1" indent="-342900">
              <a:lnSpc>
                <a:spcPct val="90000"/>
              </a:lnSpc>
              <a:spcAft>
                <a:spcPts val="300"/>
              </a:spcAft>
              <a:buFont typeface="Arial" panose="020B0604020202020204" pitchFamily="34" charset="0"/>
              <a:buChar char="•"/>
            </a:pPr>
            <a:r>
              <a:rPr lang="es-GT" sz="2000" noProof="0" dirty="0">
                <a:solidFill>
                  <a:srgbClr val="005808"/>
                </a:solidFill>
                <a:latin typeface="+mn-lt"/>
                <a:cs typeface="Arial" charset="0"/>
              </a:rPr>
              <a:t>Recomendaciones</a:t>
            </a:r>
          </a:p>
          <a:p>
            <a:pPr marL="342900" indent="-342900">
              <a:lnSpc>
                <a:spcPct val="90000"/>
              </a:lnSpc>
              <a:spcAft>
                <a:spcPts val="300"/>
              </a:spcAft>
              <a:buFontTx/>
              <a:buAutoNum type="arabicPeriod"/>
            </a:pPr>
            <a:r>
              <a:rPr lang="es-GT" sz="2000" noProof="0" dirty="0">
                <a:latin typeface="+mn-lt"/>
                <a:cs typeface="Arial" charset="0"/>
              </a:rPr>
              <a:t>Agradecimientos</a:t>
            </a:r>
          </a:p>
          <a:p>
            <a:pPr marL="342900" indent="-342900">
              <a:lnSpc>
                <a:spcPct val="90000"/>
              </a:lnSpc>
              <a:spcAft>
                <a:spcPts val="300"/>
              </a:spcAft>
              <a:buFontTx/>
              <a:buAutoNum type="arabicPeriod"/>
            </a:pPr>
            <a:r>
              <a:rPr lang="es-GT" sz="2000" noProof="0" dirty="0">
                <a:latin typeface="+mn-lt"/>
                <a:cs typeface="Arial" charset="0"/>
              </a:rPr>
              <a:t>Gracias</a:t>
            </a:r>
          </a:p>
        </p:txBody>
      </p:sp>
    </p:spTree>
    <p:extLst>
      <p:ext uri="{BB962C8B-B14F-4D97-AF65-F5344CB8AC3E}">
        <p14:creationId xmlns:p14="http://schemas.microsoft.com/office/powerpoint/2010/main" val="1082631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161A0A-28E2-4C3E-9421-ECE38AA3149C}"/>
              </a:ext>
            </a:extLst>
          </p:cNvPr>
          <p:cNvSpPr>
            <a:spLocks noGrp="1"/>
          </p:cNvSpPr>
          <p:nvPr>
            <p:ph sz="half" idx="2"/>
          </p:nvPr>
        </p:nvSpPr>
        <p:spPr/>
        <p:txBody>
          <a:bodyPr/>
          <a:lstStyle/>
          <a:p>
            <a:pPr marL="514350" indent="-514350">
              <a:buFont typeface="+mj-lt"/>
              <a:buAutoNum type="arabicPeriod"/>
            </a:pPr>
            <a:r>
              <a:rPr lang="es-GT" noProof="0" dirty="0"/>
              <a:t>Añadir dos nuevas diapositivas al final </a:t>
            </a:r>
          </a:p>
          <a:p>
            <a:pPr lvl="1">
              <a:buClrTx/>
              <a:buFont typeface="Arial" panose="020B0604020202020204" pitchFamily="34" charset="0"/>
              <a:buChar char="•"/>
            </a:pPr>
            <a:r>
              <a:rPr lang="es-GT" noProof="0" dirty="0"/>
              <a:t>Pregunta: ¿Cuántas diapositivas tiene ahora?</a:t>
            </a:r>
          </a:p>
          <a:p>
            <a:pPr lvl="1">
              <a:buClrTx/>
              <a:buFont typeface="Arial" panose="020B0604020202020204" pitchFamily="34" charset="0"/>
              <a:buChar char="•"/>
            </a:pPr>
            <a:r>
              <a:rPr lang="es-GT" noProof="0" dirty="0"/>
              <a:t>Respuesta: Debería tener 17</a:t>
            </a:r>
          </a:p>
          <a:p>
            <a:pPr marL="514350" indent="-514350">
              <a:buFont typeface="+mj-lt"/>
              <a:buAutoNum type="arabicPeriod"/>
            </a:pPr>
            <a:r>
              <a:rPr lang="es-GT" noProof="0" dirty="0"/>
              <a:t>Diapositiva 16: insertar cuadro de texto con nombre y dirección de correo electrónico</a:t>
            </a:r>
          </a:p>
          <a:p>
            <a:pPr marL="514350" indent="-514350">
              <a:buFont typeface="+mj-lt"/>
              <a:buAutoNum type="arabicPeriod"/>
            </a:pPr>
            <a:r>
              <a:rPr lang="es-GT" noProof="0" dirty="0"/>
              <a:t>Diapositiva 17: insertar "Gracias"</a:t>
            </a:r>
          </a:p>
          <a:p>
            <a:endParaRPr lang="en-US" dirty="0"/>
          </a:p>
        </p:txBody>
      </p:sp>
      <p:sp>
        <p:nvSpPr>
          <p:cNvPr id="2" name="Title 1">
            <a:extLst>
              <a:ext uri="{FF2B5EF4-FFF2-40B4-BE49-F238E27FC236}">
                <a16:creationId xmlns:a16="http://schemas.microsoft.com/office/drawing/2014/main" id="{4BE295D8-DF33-43DA-8FC2-6F43C125B958}"/>
              </a:ext>
            </a:extLst>
          </p:cNvPr>
          <p:cNvSpPr>
            <a:spLocks noGrp="1"/>
          </p:cNvSpPr>
          <p:nvPr>
            <p:ph type="title"/>
          </p:nvPr>
        </p:nvSpPr>
        <p:spPr/>
        <p:txBody>
          <a:bodyPr anchor="t"/>
          <a:lstStyle/>
          <a:p>
            <a:r>
              <a:rPr lang="es-GT" noProof="0" dirty="0"/>
              <a:t>Insertar cuadros de texto (1/3)</a:t>
            </a:r>
          </a:p>
        </p:txBody>
      </p:sp>
      <p:pic>
        <p:nvPicPr>
          <p:cNvPr id="7" name="Picture 6">
            <a:extLst>
              <a:ext uri="{FF2B5EF4-FFF2-40B4-BE49-F238E27FC236}">
                <a16:creationId xmlns:a16="http://schemas.microsoft.com/office/drawing/2014/main" id="{AFB4BC5D-7CBA-CEF5-46A8-7FB3A8FB23DA}"/>
              </a:ext>
            </a:extLst>
          </p:cNvPr>
          <p:cNvPicPr>
            <a:picLocks noChangeAspect="1"/>
          </p:cNvPicPr>
          <p:nvPr/>
        </p:nvPicPr>
        <p:blipFill>
          <a:blip r:embed="rId3"/>
          <a:stretch>
            <a:fillRect/>
          </a:stretch>
        </p:blipFill>
        <p:spPr>
          <a:xfrm>
            <a:off x="5949023" y="4483959"/>
            <a:ext cx="2895864" cy="1628924"/>
          </a:xfrm>
          <a:prstGeom prst="rect">
            <a:avLst/>
          </a:prstGeom>
          <a:ln>
            <a:solidFill>
              <a:schemeClr val="tx1"/>
            </a:solidFill>
          </a:ln>
        </p:spPr>
      </p:pic>
      <p:pic>
        <p:nvPicPr>
          <p:cNvPr id="8" name="Picture 7">
            <a:extLst>
              <a:ext uri="{FF2B5EF4-FFF2-40B4-BE49-F238E27FC236}">
                <a16:creationId xmlns:a16="http://schemas.microsoft.com/office/drawing/2014/main" id="{680BFA39-1C73-CDCE-8F0E-63CE3884D68C}"/>
              </a:ext>
            </a:extLst>
          </p:cNvPr>
          <p:cNvPicPr>
            <a:picLocks noChangeAspect="1"/>
          </p:cNvPicPr>
          <p:nvPr/>
        </p:nvPicPr>
        <p:blipFill>
          <a:blip r:embed="rId4"/>
          <a:stretch>
            <a:fillRect/>
          </a:stretch>
        </p:blipFill>
        <p:spPr>
          <a:xfrm>
            <a:off x="1948523" y="4484263"/>
            <a:ext cx="2890177" cy="1633903"/>
          </a:xfrm>
          <a:prstGeom prst="rect">
            <a:avLst/>
          </a:prstGeom>
          <a:ln>
            <a:solidFill>
              <a:schemeClr val="tx1"/>
            </a:solidFill>
          </a:ln>
        </p:spPr>
      </p:pic>
      <p:sp>
        <p:nvSpPr>
          <p:cNvPr id="4" name="TextBox 3">
            <a:extLst>
              <a:ext uri="{FF2B5EF4-FFF2-40B4-BE49-F238E27FC236}">
                <a16:creationId xmlns:a16="http://schemas.microsoft.com/office/drawing/2014/main" id="{FC3AE834-81AB-034A-1D6F-A00CE9C24C56}"/>
              </a:ext>
            </a:extLst>
          </p:cNvPr>
          <p:cNvSpPr txBox="1"/>
          <p:nvPr/>
        </p:nvSpPr>
        <p:spPr>
          <a:xfrm>
            <a:off x="1960880" y="4483959"/>
            <a:ext cx="2877820" cy="1477328"/>
          </a:xfrm>
          <a:prstGeom prst="rect">
            <a:avLst/>
          </a:prstGeom>
          <a:solidFill>
            <a:schemeClr val="bg1"/>
          </a:solidFill>
        </p:spPr>
        <p:txBody>
          <a:bodyPr wrap="square" rtlCol="0">
            <a:spAutoFit/>
          </a:bodyPr>
          <a:lstStyle/>
          <a:p>
            <a:pPr algn="ctr"/>
            <a:endParaRPr lang="en-US" dirty="0"/>
          </a:p>
          <a:p>
            <a:pPr algn="ctr"/>
            <a:r>
              <a:rPr lang="es-GT" noProof="0" dirty="0"/>
              <a:t>Nombre:</a:t>
            </a:r>
          </a:p>
          <a:p>
            <a:pPr algn="ctr"/>
            <a:r>
              <a:rPr lang="es-GT" noProof="0" dirty="0"/>
              <a:t>Dirección de correo electrónico:</a:t>
            </a:r>
          </a:p>
          <a:p>
            <a:pPr algn="ctr"/>
            <a:endParaRPr lang="en-US" dirty="0"/>
          </a:p>
        </p:txBody>
      </p:sp>
      <p:sp>
        <p:nvSpPr>
          <p:cNvPr id="5" name="TextBox 4">
            <a:extLst>
              <a:ext uri="{FF2B5EF4-FFF2-40B4-BE49-F238E27FC236}">
                <a16:creationId xmlns:a16="http://schemas.microsoft.com/office/drawing/2014/main" id="{9477F57D-E47E-19AE-2E8A-5B0C0CC8391E}"/>
              </a:ext>
            </a:extLst>
          </p:cNvPr>
          <p:cNvSpPr txBox="1"/>
          <p:nvPr/>
        </p:nvSpPr>
        <p:spPr>
          <a:xfrm>
            <a:off x="5949023" y="4836756"/>
            <a:ext cx="2895864" cy="923330"/>
          </a:xfrm>
          <a:prstGeom prst="rect">
            <a:avLst/>
          </a:prstGeom>
          <a:solidFill>
            <a:schemeClr val="bg1"/>
          </a:solidFill>
        </p:spPr>
        <p:txBody>
          <a:bodyPr wrap="square" rtlCol="0">
            <a:spAutoFit/>
          </a:bodyPr>
          <a:lstStyle/>
          <a:p>
            <a:pPr algn="ctr"/>
            <a:endParaRPr lang="es-GT" noProof="0" dirty="0"/>
          </a:p>
          <a:p>
            <a:pPr algn="ctr"/>
            <a:r>
              <a:rPr lang="es-GT" noProof="0" dirty="0"/>
              <a:t>Gracias</a:t>
            </a:r>
          </a:p>
          <a:p>
            <a:pPr algn="ctr"/>
            <a:endParaRPr lang="en-US" dirty="0"/>
          </a:p>
        </p:txBody>
      </p:sp>
    </p:spTree>
    <p:extLst>
      <p:ext uri="{BB962C8B-B14F-4D97-AF65-F5344CB8AC3E}">
        <p14:creationId xmlns:p14="http://schemas.microsoft.com/office/powerpoint/2010/main" val="480104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E28E5B-B74F-47BB-8962-D4EB8CACD9AF}"/>
              </a:ext>
            </a:extLst>
          </p:cNvPr>
          <p:cNvSpPr>
            <a:spLocks noGrp="1"/>
          </p:cNvSpPr>
          <p:nvPr>
            <p:ph sz="half" idx="2"/>
          </p:nvPr>
        </p:nvSpPr>
        <p:spPr/>
        <p:txBody>
          <a:bodyPr/>
          <a:lstStyle/>
          <a:p>
            <a:pPr marL="0" indent="0">
              <a:buNone/>
              <a:tabLst>
                <a:tab pos="520700" algn="l"/>
              </a:tabLst>
            </a:pPr>
            <a:r>
              <a:rPr lang="en-US" dirty="0">
                <a:latin typeface="Arial" panose="020B0604020202020204" pitchFamily="34" charset="0"/>
                <a:cs typeface="Arial" panose="020B0604020202020204" pitchFamily="34" charset="0"/>
              </a:rPr>
              <a:t>4. </a:t>
            </a:r>
            <a:r>
              <a:rPr lang="es-GT" noProof="0" dirty="0">
                <a:latin typeface="Arial" panose="020B0604020202020204" pitchFamily="34" charset="0"/>
                <a:cs typeface="Arial" panose="020B0604020202020204" pitchFamily="34" charset="0"/>
              </a:rPr>
              <a:t>Personalizar estilo y tamaño de letra</a:t>
            </a:r>
          </a:p>
          <a:p>
            <a:pPr marL="457200" lvl="1" indent="0">
              <a:buClrTx/>
              <a:buNone/>
              <a:tabLst>
                <a:tab pos="520700" algn="l"/>
              </a:tabLst>
            </a:pPr>
            <a:r>
              <a:rPr lang="es-GT" noProof="0" dirty="0">
                <a:latin typeface="Arial" panose="020B0604020202020204" pitchFamily="34" charset="0"/>
                <a:cs typeface="Arial" panose="020B0604020202020204" pitchFamily="34" charset="0"/>
              </a:rPr>
              <a:t>P. ¿Qué es lo más importante a la hora de elegir tipo y tamaño de letra?</a:t>
            </a:r>
          </a:p>
          <a:p>
            <a:pPr marL="457200" lvl="1" indent="0">
              <a:buClrTx/>
              <a:buNone/>
              <a:tabLst>
                <a:tab pos="520700" algn="l"/>
              </a:tabLst>
            </a:pPr>
            <a:r>
              <a:rPr lang="es-GT" noProof="0" dirty="0">
                <a:latin typeface="Arial" panose="020B0604020202020204" pitchFamily="34" charset="0"/>
                <a:cs typeface="Arial" panose="020B0604020202020204" pitchFamily="34" charset="0"/>
              </a:rPr>
              <a:t>R. Necesidad de que el público lea con facilidad</a:t>
            </a:r>
          </a:p>
          <a:p>
            <a:pPr marL="514350" indent="-514350">
              <a:buFont typeface="+mj-lt"/>
              <a:buAutoNum type="arabicPeriod" startAt="5"/>
              <a:tabLst>
                <a:tab pos="520700" algn="l"/>
              </a:tabLst>
            </a:pPr>
            <a:r>
              <a:rPr lang="es-GT" noProof="0" dirty="0">
                <a:latin typeface="Arial" panose="020B0604020202020204" pitchFamily="34" charset="0"/>
                <a:cs typeface="Arial" panose="020B0604020202020204" pitchFamily="34" charset="0"/>
              </a:rPr>
              <a:t>Diapositiva 16 - cambiar la fuente a Arial, 28 pt.</a:t>
            </a:r>
          </a:p>
          <a:p>
            <a:pPr marL="514350" indent="-514350">
              <a:buFont typeface="+mj-lt"/>
              <a:buAutoNum type="arabicPeriod" startAt="5"/>
              <a:tabLst>
                <a:tab pos="520700" algn="l"/>
              </a:tabLst>
            </a:pPr>
            <a:r>
              <a:rPr lang="es-GT" noProof="0" dirty="0">
                <a:latin typeface="Arial" panose="020B0604020202020204" pitchFamily="34" charset="0"/>
                <a:cs typeface="Arial" panose="020B0604020202020204" pitchFamily="34" charset="0"/>
              </a:rPr>
              <a:t>Diapositiva 17 - cambiar la fuente a Arial, 28 pt.</a:t>
            </a:r>
          </a:p>
          <a:p>
            <a:pPr marL="514350" indent="-514350">
              <a:buFont typeface="+mj-lt"/>
              <a:buAutoNum type="arabicPeriod" startAt="5"/>
              <a:tabLst>
                <a:tab pos="520700" algn="l"/>
              </a:tabLst>
            </a:pPr>
            <a:r>
              <a:rPr lang="es-GT" noProof="0" dirty="0">
                <a:latin typeface="Arial" panose="020B0604020202020204" pitchFamily="34" charset="0"/>
                <a:cs typeface="Arial" panose="020B0604020202020204" pitchFamily="34" charset="0"/>
              </a:rPr>
              <a:t>Guardar</a:t>
            </a:r>
          </a:p>
        </p:txBody>
      </p:sp>
      <p:sp>
        <p:nvSpPr>
          <p:cNvPr id="2" name="Title 1">
            <a:extLst>
              <a:ext uri="{FF2B5EF4-FFF2-40B4-BE49-F238E27FC236}">
                <a16:creationId xmlns:a16="http://schemas.microsoft.com/office/drawing/2014/main" id="{B4C63425-6582-4F55-BCF3-0EA627D2FFE6}"/>
              </a:ext>
            </a:extLst>
          </p:cNvPr>
          <p:cNvSpPr>
            <a:spLocks noGrp="1"/>
          </p:cNvSpPr>
          <p:nvPr>
            <p:ph type="title"/>
          </p:nvPr>
        </p:nvSpPr>
        <p:spPr/>
        <p:txBody>
          <a:bodyPr anchor="t"/>
          <a:lstStyle/>
          <a:p>
            <a:r>
              <a:rPr lang="es-GT" noProof="0" dirty="0"/>
              <a:t>Insertar cuadros de texto (2/3)</a:t>
            </a:r>
          </a:p>
        </p:txBody>
      </p:sp>
      <p:pic>
        <p:nvPicPr>
          <p:cNvPr id="5" name="Picture 4">
            <a:extLst>
              <a:ext uri="{FF2B5EF4-FFF2-40B4-BE49-F238E27FC236}">
                <a16:creationId xmlns:a16="http://schemas.microsoft.com/office/drawing/2014/main" id="{4BFFF785-0CA5-5696-8224-9612F34AE0B2}"/>
              </a:ext>
            </a:extLst>
          </p:cNvPr>
          <p:cNvPicPr>
            <a:picLocks noChangeAspect="1"/>
          </p:cNvPicPr>
          <p:nvPr/>
        </p:nvPicPr>
        <p:blipFill>
          <a:blip r:embed="rId3"/>
          <a:stretch>
            <a:fillRect/>
          </a:stretch>
        </p:blipFill>
        <p:spPr>
          <a:xfrm>
            <a:off x="9056209" y="2743200"/>
            <a:ext cx="2436711" cy="1463040"/>
          </a:xfrm>
          <a:prstGeom prst="rect">
            <a:avLst/>
          </a:prstGeom>
          <a:ln>
            <a:solidFill>
              <a:schemeClr val="tx1"/>
            </a:solidFill>
          </a:ln>
        </p:spPr>
      </p:pic>
      <p:pic>
        <p:nvPicPr>
          <p:cNvPr id="6" name="Picture 5">
            <a:extLst>
              <a:ext uri="{FF2B5EF4-FFF2-40B4-BE49-F238E27FC236}">
                <a16:creationId xmlns:a16="http://schemas.microsoft.com/office/drawing/2014/main" id="{1E926755-4DBD-C16C-BE54-C7E54CAEC0C3}"/>
              </a:ext>
            </a:extLst>
          </p:cNvPr>
          <p:cNvPicPr>
            <a:picLocks noChangeAspect="1"/>
          </p:cNvPicPr>
          <p:nvPr/>
        </p:nvPicPr>
        <p:blipFill rotWithShape="1">
          <a:blip r:embed="rId4"/>
          <a:srcRect l="9781" t="-560" r="-6521" b="560"/>
          <a:stretch/>
        </p:blipFill>
        <p:spPr>
          <a:xfrm>
            <a:off x="9056208" y="4425440"/>
            <a:ext cx="2436711" cy="1463040"/>
          </a:xfrm>
          <a:prstGeom prst="rect">
            <a:avLst/>
          </a:prstGeom>
          <a:ln>
            <a:solidFill>
              <a:schemeClr val="tx1"/>
            </a:solidFill>
          </a:ln>
        </p:spPr>
      </p:pic>
      <p:sp>
        <p:nvSpPr>
          <p:cNvPr id="4" name="TextBox 3">
            <a:extLst>
              <a:ext uri="{FF2B5EF4-FFF2-40B4-BE49-F238E27FC236}">
                <a16:creationId xmlns:a16="http://schemas.microsoft.com/office/drawing/2014/main" id="{5A341BBB-A151-9D8C-55BB-A4328C335ADA}"/>
              </a:ext>
            </a:extLst>
          </p:cNvPr>
          <p:cNvSpPr txBox="1"/>
          <p:nvPr/>
        </p:nvSpPr>
        <p:spPr>
          <a:xfrm>
            <a:off x="9211069" y="2797611"/>
            <a:ext cx="2126987" cy="1354217"/>
          </a:xfrm>
          <a:prstGeom prst="rect">
            <a:avLst/>
          </a:prstGeom>
          <a:solidFill>
            <a:schemeClr val="bg1"/>
          </a:solidFill>
        </p:spPr>
        <p:txBody>
          <a:bodyPr wrap="square" rtlCol="0">
            <a:spAutoFit/>
          </a:bodyPr>
          <a:lstStyle/>
          <a:p>
            <a:pPr algn="ctr"/>
            <a:endParaRPr lang="en-US" sz="1600" dirty="0"/>
          </a:p>
          <a:p>
            <a:pPr algn="ctr"/>
            <a:r>
              <a:rPr lang="es-GT" sz="1600" noProof="0" dirty="0"/>
              <a:t>Nombre:</a:t>
            </a:r>
          </a:p>
          <a:p>
            <a:pPr algn="ctr"/>
            <a:r>
              <a:rPr lang="es-GT" sz="1600" noProof="0" dirty="0"/>
              <a:t>Dirección de correo electrónico:</a:t>
            </a:r>
          </a:p>
          <a:p>
            <a:pPr algn="ctr"/>
            <a:endParaRPr lang="en-US" sz="1600" dirty="0"/>
          </a:p>
        </p:txBody>
      </p:sp>
      <p:sp>
        <p:nvSpPr>
          <p:cNvPr id="7" name="TextBox 6">
            <a:extLst>
              <a:ext uri="{FF2B5EF4-FFF2-40B4-BE49-F238E27FC236}">
                <a16:creationId xmlns:a16="http://schemas.microsoft.com/office/drawing/2014/main" id="{55C98B38-681B-F78A-BAD2-05209E0023F3}"/>
              </a:ext>
            </a:extLst>
          </p:cNvPr>
          <p:cNvSpPr txBox="1"/>
          <p:nvPr/>
        </p:nvSpPr>
        <p:spPr>
          <a:xfrm>
            <a:off x="9056206" y="4760377"/>
            <a:ext cx="2436711" cy="861774"/>
          </a:xfrm>
          <a:prstGeom prst="rect">
            <a:avLst/>
          </a:prstGeom>
          <a:solidFill>
            <a:schemeClr val="bg1"/>
          </a:solidFill>
        </p:spPr>
        <p:txBody>
          <a:bodyPr wrap="square" rtlCol="0">
            <a:spAutoFit/>
          </a:bodyPr>
          <a:lstStyle/>
          <a:p>
            <a:pPr algn="ctr"/>
            <a:endParaRPr lang="en-US" sz="1600" dirty="0"/>
          </a:p>
          <a:p>
            <a:pPr algn="ctr"/>
            <a:r>
              <a:rPr lang="en-US" sz="1600" dirty="0"/>
              <a:t>Gracias</a:t>
            </a:r>
          </a:p>
          <a:p>
            <a:pPr algn="ctr"/>
            <a:endParaRPr lang="en-US" sz="1600" dirty="0"/>
          </a:p>
        </p:txBody>
      </p:sp>
    </p:spTree>
    <p:extLst>
      <p:ext uri="{BB962C8B-B14F-4D97-AF65-F5344CB8AC3E}">
        <p14:creationId xmlns:p14="http://schemas.microsoft.com/office/powerpoint/2010/main" val="337257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149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E28E5B-B74F-47BB-8962-D4EB8CACD9AF}"/>
              </a:ext>
            </a:extLst>
          </p:cNvPr>
          <p:cNvSpPr>
            <a:spLocks noGrp="1"/>
          </p:cNvSpPr>
          <p:nvPr>
            <p:ph sz="half" idx="2"/>
          </p:nvPr>
        </p:nvSpPr>
        <p:spPr/>
        <p:txBody>
          <a:bodyPr/>
          <a:lstStyle/>
          <a:p>
            <a:r>
              <a:rPr lang="es-GT" sz="3600" noProof="0" dirty="0"/>
              <a:t>Títulos al menos 36 pt. (Este es tamaño 36 pt.)</a:t>
            </a:r>
          </a:p>
          <a:p>
            <a:r>
              <a:rPr lang="es-GT" noProof="0" dirty="0"/>
              <a:t>Texto al menos 24 pt.; texto explicativo: 20 pt.</a:t>
            </a:r>
          </a:p>
          <a:p>
            <a:pPr lvl="1"/>
            <a:r>
              <a:rPr lang="es-GT" noProof="0" dirty="0"/>
              <a:t>Esto es 28 pt.</a:t>
            </a:r>
          </a:p>
          <a:p>
            <a:pPr lvl="1"/>
            <a:r>
              <a:rPr lang="es-GT" sz="2400" noProof="0" dirty="0"/>
              <a:t>Esto es 24 pt.</a:t>
            </a:r>
          </a:p>
          <a:p>
            <a:pPr lvl="1"/>
            <a:r>
              <a:rPr lang="es-GT" sz="2000" noProof="0" dirty="0"/>
              <a:t>Esto es 20 pt.</a:t>
            </a:r>
          </a:p>
          <a:p>
            <a:pPr lvl="1"/>
            <a:r>
              <a:rPr lang="es-GT" sz="1600" noProof="0" dirty="0"/>
              <a:t>Esto es 16 pt.</a:t>
            </a:r>
          </a:p>
          <a:p>
            <a:r>
              <a:rPr lang="es-GT" noProof="0" dirty="0">
                <a:latin typeface="Times New Roman" panose="02020603050405020304" pitchFamily="18" charset="0"/>
                <a:cs typeface="Times New Roman" panose="02020603050405020304" pitchFamily="18" charset="0"/>
              </a:rPr>
              <a:t>Serif (Times New Roman) - preferido para libros</a:t>
            </a:r>
          </a:p>
          <a:p>
            <a:r>
              <a:rPr lang="es-GT" noProof="0" dirty="0">
                <a:cs typeface="Times New Roman" panose="02020603050405020304" pitchFamily="18" charset="0"/>
              </a:rPr>
              <a:t>Sans serif (Arial, </a:t>
            </a:r>
            <a:r>
              <a:rPr lang="es-GT" noProof="0" dirty="0">
                <a:latin typeface="Calibri" panose="020F0502020204030204" pitchFamily="34" charset="0"/>
                <a:cs typeface="Calibri" panose="020F0502020204030204" pitchFamily="34" charset="0"/>
              </a:rPr>
              <a:t>Calibri, </a:t>
            </a:r>
            <a:r>
              <a:rPr lang="es-GT" noProof="0" dirty="0">
                <a:latin typeface="Tahoma" panose="020B0604030504040204" pitchFamily="34" charset="0"/>
                <a:ea typeface="Tahoma" panose="020B0604030504040204" pitchFamily="34" charset="0"/>
                <a:cs typeface="Tahoma" panose="020B0604030504040204" pitchFamily="34" charset="0"/>
              </a:rPr>
              <a:t>Tahoma</a:t>
            </a:r>
            <a:r>
              <a:rPr lang="es-GT" noProof="0" dirty="0">
                <a:cs typeface="Times New Roman" panose="02020603050405020304" pitchFamily="18" charset="0"/>
              </a:rPr>
              <a:t>) </a:t>
            </a:r>
            <a:r>
              <a:rPr lang="es-GT" noProof="0" dirty="0">
                <a:latin typeface="Times New Roman" panose="02020603050405020304" pitchFamily="18" charset="0"/>
                <a:cs typeface="Times New Roman" panose="02020603050405020304" pitchFamily="18" charset="0"/>
              </a:rPr>
              <a:t>- </a:t>
            </a:r>
            <a:r>
              <a:rPr lang="es-GT" noProof="0" dirty="0">
                <a:latin typeface="Arial" panose="020B0604020202020204" pitchFamily="34" charset="0"/>
                <a:cs typeface="Arial" panose="020B0604020202020204" pitchFamily="34" charset="0"/>
              </a:rPr>
              <a:t>preferible para </a:t>
            </a:r>
            <a:br>
              <a:rPr lang="es-GT" noProof="0" dirty="0">
                <a:latin typeface="Arial" panose="020B0604020202020204" pitchFamily="34" charset="0"/>
                <a:cs typeface="Arial" panose="020B0604020202020204" pitchFamily="34" charset="0"/>
              </a:rPr>
            </a:br>
            <a:r>
              <a:rPr lang="es-GT" noProof="0" dirty="0">
                <a:latin typeface="Arial" panose="020B0604020202020204" pitchFamily="34" charset="0"/>
                <a:cs typeface="Arial" panose="020B0604020202020204" pitchFamily="34" charset="0"/>
              </a:rPr>
              <a:t>presentaciones proyectadas</a:t>
            </a:r>
          </a:p>
        </p:txBody>
      </p:sp>
      <p:sp>
        <p:nvSpPr>
          <p:cNvPr id="7" name="Title 6">
            <a:extLst>
              <a:ext uri="{FF2B5EF4-FFF2-40B4-BE49-F238E27FC236}">
                <a16:creationId xmlns:a16="http://schemas.microsoft.com/office/drawing/2014/main" id="{722AF22B-182E-755B-D94F-9FEECB549672}"/>
              </a:ext>
            </a:extLst>
          </p:cNvPr>
          <p:cNvSpPr>
            <a:spLocks noGrp="1"/>
          </p:cNvSpPr>
          <p:nvPr>
            <p:ph type="title"/>
          </p:nvPr>
        </p:nvSpPr>
        <p:spPr/>
        <p:txBody>
          <a:bodyPr/>
          <a:lstStyle/>
          <a:p>
            <a:r>
              <a:rPr lang="es-GT" noProof="0" dirty="0"/>
              <a:t>Insertar cuadros de texto (3/3)</a:t>
            </a:r>
          </a:p>
        </p:txBody>
      </p:sp>
      <p:sp>
        <p:nvSpPr>
          <p:cNvPr id="5" name="TextBox 4">
            <a:extLst>
              <a:ext uri="{FF2B5EF4-FFF2-40B4-BE49-F238E27FC236}">
                <a16:creationId xmlns:a16="http://schemas.microsoft.com/office/drawing/2014/main" id="{B9EDE374-5029-472C-AE52-B7FD677FAEF9}"/>
              </a:ext>
            </a:extLst>
          </p:cNvPr>
          <p:cNvSpPr txBox="1"/>
          <p:nvPr/>
        </p:nvSpPr>
        <p:spPr>
          <a:xfrm>
            <a:off x="5588540" y="5297773"/>
            <a:ext cx="1014919" cy="1508105"/>
          </a:xfrm>
          <a:prstGeom prst="rect">
            <a:avLst/>
          </a:prstGeom>
          <a:noFill/>
        </p:spPr>
        <p:txBody>
          <a:bodyPr wrap="square" rtlCol="0">
            <a:spAutoFit/>
          </a:bodyPr>
          <a:lstStyle/>
          <a:p>
            <a:r>
              <a:rPr lang="en-US" sz="9200" dirty="0">
                <a:latin typeface="+mn-lt"/>
                <a:ea typeface="Tahoma" panose="020B0604030504040204" pitchFamily="34" charset="0"/>
                <a:cs typeface="Calibri" panose="020F0502020204030204" pitchFamily="34" charset="0"/>
              </a:rPr>
              <a:t>E</a:t>
            </a:r>
          </a:p>
        </p:txBody>
      </p:sp>
      <p:sp>
        <p:nvSpPr>
          <p:cNvPr id="2" name="TextBox 1">
            <a:extLst>
              <a:ext uri="{FF2B5EF4-FFF2-40B4-BE49-F238E27FC236}">
                <a16:creationId xmlns:a16="http://schemas.microsoft.com/office/drawing/2014/main" id="{521107FB-54B5-245A-EB44-C1F35B4A97F4}"/>
              </a:ext>
            </a:extLst>
          </p:cNvPr>
          <p:cNvSpPr txBox="1"/>
          <p:nvPr/>
        </p:nvSpPr>
        <p:spPr>
          <a:xfrm>
            <a:off x="8153400" y="3728113"/>
            <a:ext cx="1728281" cy="1569660"/>
          </a:xfrm>
          <a:prstGeom prst="rect">
            <a:avLst/>
          </a:prstGeom>
          <a:noFill/>
        </p:spPr>
        <p:txBody>
          <a:bodyPr wrap="square" rtlCol="0">
            <a:spAutoFit/>
          </a:bodyPr>
          <a:lstStyle/>
          <a:p>
            <a:r>
              <a:rPr lang="en-US" sz="9600">
                <a:latin typeface="Times New Roman" panose="02020603050405020304" pitchFamily="18" charset="0"/>
                <a:cs typeface="Times New Roman" panose="02020603050405020304" pitchFamily="18" charset="0"/>
              </a:rPr>
              <a:t>E</a:t>
            </a:r>
          </a:p>
        </p:txBody>
      </p:sp>
    </p:spTree>
    <p:extLst>
      <p:ext uri="{BB962C8B-B14F-4D97-AF65-F5344CB8AC3E}">
        <p14:creationId xmlns:p14="http://schemas.microsoft.com/office/powerpoint/2010/main" val="147241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1161C2A-9A2F-269F-228A-E8EB77F483A1}"/>
              </a:ext>
            </a:extLst>
          </p:cNvPr>
          <p:cNvSpPr>
            <a:spLocks noGrp="1"/>
          </p:cNvSpPr>
          <p:nvPr>
            <p:ph sz="half" idx="2"/>
          </p:nvPr>
        </p:nvSpPr>
        <p:spPr/>
        <p:txBody>
          <a:bodyPr/>
          <a:lstStyle/>
          <a:p>
            <a:r>
              <a:rPr lang="es-GT" b="1" noProof="0" dirty="0"/>
              <a:t>Diapositiva 1</a:t>
            </a:r>
          </a:p>
          <a:p>
            <a:pPr marL="631825" lvl="1" indent="-292100">
              <a:spcBef>
                <a:spcPts val="0"/>
              </a:spcBef>
              <a:tabLst>
                <a:tab pos="631825" algn="l"/>
              </a:tabLst>
            </a:pPr>
            <a:r>
              <a:rPr lang="es-GT" noProof="0" dirty="0"/>
              <a:t>Añadir título: Taller 3 Presentación</a:t>
            </a:r>
          </a:p>
          <a:p>
            <a:pPr marL="631825" lvl="1" indent="-292100">
              <a:spcBef>
                <a:spcPts val="0"/>
              </a:spcBef>
              <a:tabLst>
                <a:tab pos="631825" algn="l"/>
              </a:tabLst>
            </a:pPr>
            <a:r>
              <a:rPr lang="es-GT" noProof="0" dirty="0"/>
              <a:t>Añada un cuadro de subtítulos con su nombre</a:t>
            </a:r>
          </a:p>
          <a:p>
            <a:pPr marL="631825" lvl="1" indent="-292100">
              <a:spcBef>
                <a:spcPts val="0"/>
              </a:spcBef>
              <a:tabLst>
                <a:tab pos="631825" algn="l"/>
              </a:tabLst>
            </a:pPr>
            <a:r>
              <a:rPr lang="es-GT" noProof="0" dirty="0"/>
              <a:t>Cambiar la fuente del título a Franklin Gothic Book, 48 pt.</a:t>
            </a:r>
          </a:p>
          <a:p>
            <a:pPr marL="631825" lvl="1" indent="-292100">
              <a:spcBef>
                <a:spcPts val="0"/>
              </a:spcBef>
              <a:tabLst>
                <a:tab pos="631825" algn="l"/>
              </a:tabLst>
            </a:pPr>
            <a:r>
              <a:rPr lang="es-GT" noProof="0" dirty="0"/>
              <a:t>Cambiar la fuente del nombre a Franklin Gothic Book, 28 pt.</a:t>
            </a:r>
          </a:p>
          <a:p>
            <a:pPr marL="176213" indent="-292100">
              <a:tabLst>
                <a:tab pos="631825" algn="l"/>
              </a:tabLst>
            </a:pPr>
            <a:r>
              <a:rPr lang="es-GT" b="1" noProof="0" dirty="0"/>
              <a:t>Diapositivas de Encabezado de Sección</a:t>
            </a:r>
          </a:p>
          <a:p>
            <a:pPr marL="631825" lvl="1" indent="-292100">
              <a:spcBef>
                <a:spcPts val="0"/>
              </a:spcBef>
              <a:tabLst>
                <a:tab pos="631825" algn="l"/>
              </a:tabLst>
            </a:pPr>
            <a:r>
              <a:rPr lang="es-GT" noProof="0" dirty="0"/>
              <a:t>Cambiar los títulos a Arial, 48 pt.</a:t>
            </a:r>
          </a:p>
          <a:p>
            <a:pPr marL="176213" indent="-292100">
              <a:tabLst>
                <a:tab pos="631825" algn="l"/>
              </a:tabLst>
            </a:pPr>
            <a:r>
              <a:rPr lang="es-GT" b="1" noProof="0" dirty="0"/>
              <a:t>Diapositiva de contacto, Diapositiva de agradecimiento</a:t>
            </a:r>
          </a:p>
          <a:p>
            <a:pPr marL="631825" lvl="1" indent="-292100">
              <a:spcBef>
                <a:spcPts val="0"/>
              </a:spcBef>
              <a:tabLst>
                <a:tab pos="631825" algn="l"/>
              </a:tabLst>
            </a:pPr>
            <a:r>
              <a:rPr lang="es-GT" noProof="0" dirty="0"/>
              <a:t>Cambiar fuentes a Franklin Gothic Book, 26 pt.</a:t>
            </a:r>
          </a:p>
          <a:p>
            <a:pPr marL="176213" indent="-292100">
              <a:tabLst>
                <a:tab pos="631825" algn="l"/>
              </a:tabLst>
            </a:pPr>
            <a:r>
              <a:rPr lang="es-GT" b="1" noProof="0" dirty="0"/>
              <a:t>Guardar y obtener la revisión por pares</a:t>
            </a:r>
          </a:p>
        </p:txBody>
      </p:sp>
      <p:sp>
        <p:nvSpPr>
          <p:cNvPr id="2" name="Title 1">
            <a:extLst>
              <a:ext uri="{FF2B5EF4-FFF2-40B4-BE49-F238E27FC236}">
                <a16:creationId xmlns:a16="http://schemas.microsoft.com/office/drawing/2014/main" id="{E208AAF7-FEF0-904A-AE27-4A98CD9538A0}"/>
              </a:ext>
            </a:extLst>
          </p:cNvPr>
          <p:cNvSpPr>
            <a:spLocks noGrp="1"/>
          </p:cNvSpPr>
          <p:nvPr>
            <p:ph type="title"/>
          </p:nvPr>
        </p:nvSpPr>
        <p:spPr/>
        <p:txBody>
          <a:bodyPr/>
          <a:lstStyle/>
          <a:p>
            <a:r>
              <a:rPr lang="en-US"/>
              <a:t>Ejercicio A</a:t>
            </a:r>
          </a:p>
        </p:txBody>
      </p:sp>
    </p:spTree>
    <p:extLst>
      <p:ext uri="{BB962C8B-B14F-4D97-AF65-F5344CB8AC3E}">
        <p14:creationId xmlns:p14="http://schemas.microsoft.com/office/powerpoint/2010/main" val="1731318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CD2A6D-9154-45A4-8457-D2182C69D45E}"/>
              </a:ext>
            </a:extLst>
          </p:cNvPr>
          <p:cNvSpPr>
            <a:spLocks noGrp="1"/>
          </p:cNvSpPr>
          <p:nvPr>
            <p:ph sz="half" idx="2"/>
          </p:nvPr>
        </p:nvSpPr>
        <p:spPr>
          <a:xfrm>
            <a:off x="6019800" y="1478857"/>
            <a:ext cx="5334000" cy="4639309"/>
          </a:xfrm>
        </p:spPr>
        <p:txBody>
          <a:bodyPr/>
          <a:lstStyle/>
          <a:p>
            <a:pPr marL="514350" indent="-514350">
              <a:buFont typeface="+mj-lt"/>
              <a:buAutoNum type="arabicPeriod"/>
            </a:pPr>
            <a:r>
              <a:rPr lang="es-GT" noProof="0" dirty="0"/>
              <a:t>En la diapositiva 6, inserte una tabla 3x3</a:t>
            </a:r>
          </a:p>
          <a:p>
            <a:pPr lvl="1"/>
            <a:r>
              <a:rPr lang="es-GT" noProof="0" dirty="0"/>
              <a:t>Cambiar a blanco y negro</a:t>
            </a:r>
          </a:p>
          <a:p>
            <a:pPr marL="514350" indent="-514350">
              <a:buFont typeface="+mj-lt"/>
              <a:buAutoNum type="arabicPeriod"/>
            </a:pPr>
            <a:r>
              <a:rPr lang="es-GT" noProof="0" dirty="0"/>
              <a:t>Insertar fila, insertar columna</a:t>
            </a:r>
          </a:p>
          <a:p>
            <a:pPr marL="514350" indent="-514350">
              <a:buFont typeface="+mj-lt"/>
              <a:buAutoNum type="arabicPeriod"/>
            </a:pPr>
            <a:r>
              <a:rPr lang="es-GT" noProof="0" dirty="0"/>
              <a:t>Borrar fila, borrar columna</a:t>
            </a:r>
          </a:p>
          <a:p>
            <a:pPr lvl="1"/>
            <a:r>
              <a:rPr lang="es-GT" noProof="0" dirty="0"/>
              <a:t>¿Regreso a tabla 3x3?</a:t>
            </a:r>
          </a:p>
          <a:p>
            <a:endParaRPr lang="en-US" dirty="0"/>
          </a:p>
          <a:p>
            <a:endParaRPr lang="en-US" dirty="0"/>
          </a:p>
        </p:txBody>
      </p:sp>
      <p:sp>
        <p:nvSpPr>
          <p:cNvPr id="2" name="Title 1">
            <a:extLst>
              <a:ext uri="{FF2B5EF4-FFF2-40B4-BE49-F238E27FC236}">
                <a16:creationId xmlns:a16="http://schemas.microsoft.com/office/drawing/2014/main" id="{BB5E27DA-B896-4899-8E60-35CE49834470}"/>
              </a:ext>
            </a:extLst>
          </p:cNvPr>
          <p:cNvSpPr>
            <a:spLocks noGrp="1"/>
          </p:cNvSpPr>
          <p:nvPr>
            <p:ph type="title"/>
          </p:nvPr>
        </p:nvSpPr>
        <p:spPr/>
        <p:txBody>
          <a:bodyPr anchor="t"/>
          <a:lstStyle/>
          <a:p>
            <a:r>
              <a:rPr lang="es-GT" noProof="0" dirty="0">
                <a:cs typeface="Arial" panose="020B0604020202020204" pitchFamily="34" charset="0"/>
              </a:rPr>
              <a:t>Tablas y gráficos (1/4)</a:t>
            </a:r>
          </a:p>
        </p:txBody>
      </p:sp>
      <p:graphicFrame>
        <p:nvGraphicFramePr>
          <p:cNvPr id="4" name="Table 3">
            <a:extLst>
              <a:ext uri="{FF2B5EF4-FFF2-40B4-BE49-F238E27FC236}">
                <a16:creationId xmlns:a16="http://schemas.microsoft.com/office/drawing/2014/main" id="{79DBC6CE-6572-B9C3-4568-345EECC7CE0B}"/>
              </a:ext>
            </a:extLst>
          </p:cNvPr>
          <p:cNvGraphicFramePr>
            <a:graphicFrameLocks noGrp="1"/>
          </p:cNvGraphicFramePr>
          <p:nvPr>
            <p:extLst>
              <p:ext uri="{D42A27DB-BD31-4B8C-83A1-F6EECF244321}">
                <p14:modId xmlns:p14="http://schemas.microsoft.com/office/powerpoint/2010/main" val="3752638331"/>
              </p:ext>
            </p:extLst>
          </p:nvPr>
        </p:nvGraphicFramePr>
        <p:xfrm>
          <a:off x="1000833" y="1454070"/>
          <a:ext cx="4409364" cy="1112520"/>
        </p:xfrm>
        <a:graphic>
          <a:graphicData uri="http://schemas.openxmlformats.org/drawingml/2006/table">
            <a:tbl>
              <a:tblPr firstRow="1" bandRow="1">
                <a:tableStyleId>{5C22544A-7EE6-4342-B048-85BDC9FD1C3A}</a:tableStyleId>
              </a:tblPr>
              <a:tblGrid>
                <a:gridCol w="1469788">
                  <a:extLst>
                    <a:ext uri="{9D8B030D-6E8A-4147-A177-3AD203B41FA5}">
                      <a16:colId xmlns:a16="http://schemas.microsoft.com/office/drawing/2014/main" val="1563594840"/>
                    </a:ext>
                  </a:extLst>
                </a:gridCol>
                <a:gridCol w="1469788">
                  <a:extLst>
                    <a:ext uri="{9D8B030D-6E8A-4147-A177-3AD203B41FA5}">
                      <a16:colId xmlns:a16="http://schemas.microsoft.com/office/drawing/2014/main" val="4180317976"/>
                    </a:ext>
                  </a:extLst>
                </a:gridCol>
                <a:gridCol w="1469788">
                  <a:extLst>
                    <a:ext uri="{9D8B030D-6E8A-4147-A177-3AD203B41FA5}">
                      <a16:colId xmlns:a16="http://schemas.microsoft.com/office/drawing/2014/main" val="692222795"/>
                    </a:ext>
                  </a:extLst>
                </a:gridCol>
              </a:tblGrid>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0329401"/>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34544095"/>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567831"/>
                  </a:ext>
                </a:extLst>
              </a:tr>
            </a:tbl>
          </a:graphicData>
        </a:graphic>
      </p:graphicFrame>
      <p:graphicFrame>
        <p:nvGraphicFramePr>
          <p:cNvPr id="5" name="Table 4">
            <a:extLst>
              <a:ext uri="{FF2B5EF4-FFF2-40B4-BE49-F238E27FC236}">
                <a16:creationId xmlns:a16="http://schemas.microsoft.com/office/drawing/2014/main" id="{F9E8F0DF-C19E-25CB-61EE-C07699B2606B}"/>
              </a:ext>
            </a:extLst>
          </p:cNvPr>
          <p:cNvGraphicFramePr>
            <a:graphicFrameLocks noGrp="1"/>
          </p:cNvGraphicFramePr>
          <p:nvPr>
            <p:extLst>
              <p:ext uri="{D42A27DB-BD31-4B8C-83A1-F6EECF244321}">
                <p14:modId xmlns:p14="http://schemas.microsoft.com/office/powerpoint/2010/main" val="3018586274"/>
              </p:ext>
            </p:extLst>
          </p:nvPr>
        </p:nvGraphicFramePr>
        <p:xfrm>
          <a:off x="990600" y="2636754"/>
          <a:ext cx="4409364" cy="1112520"/>
        </p:xfrm>
        <a:graphic>
          <a:graphicData uri="http://schemas.openxmlformats.org/drawingml/2006/table">
            <a:tbl>
              <a:tblPr firstRow="1" bandRow="1">
                <a:tableStyleId>{073A0DAA-6AF3-43AB-8588-CEC1D06C72B9}</a:tableStyleId>
              </a:tblPr>
              <a:tblGrid>
                <a:gridCol w="1469788">
                  <a:extLst>
                    <a:ext uri="{9D8B030D-6E8A-4147-A177-3AD203B41FA5}">
                      <a16:colId xmlns:a16="http://schemas.microsoft.com/office/drawing/2014/main" val="1563594840"/>
                    </a:ext>
                  </a:extLst>
                </a:gridCol>
                <a:gridCol w="1469788">
                  <a:extLst>
                    <a:ext uri="{9D8B030D-6E8A-4147-A177-3AD203B41FA5}">
                      <a16:colId xmlns:a16="http://schemas.microsoft.com/office/drawing/2014/main" val="4180317976"/>
                    </a:ext>
                  </a:extLst>
                </a:gridCol>
                <a:gridCol w="1469788">
                  <a:extLst>
                    <a:ext uri="{9D8B030D-6E8A-4147-A177-3AD203B41FA5}">
                      <a16:colId xmlns:a16="http://schemas.microsoft.com/office/drawing/2014/main" val="692222795"/>
                    </a:ext>
                  </a:extLst>
                </a:gridCol>
              </a:tblGrid>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0329401"/>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34544095"/>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567831"/>
                  </a:ext>
                </a:extLst>
              </a:tr>
            </a:tbl>
          </a:graphicData>
        </a:graphic>
      </p:graphicFrame>
      <p:graphicFrame>
        <p:nvGraphicFramePr>
          <p:cNvPr id="9" name="Table 8">
            <a:extLst>
              <a:ext uri="{FF2B5EF4-FFF2-40B4-BE49-F238E27FC236}">
                <a16:creationId xmlns:a16="http://schemas.microsoft.com/office/drawing/2014/main" id="{5C327FAD-E787-AE1A-46C7-610F5802BA64}"/>
              </a:ext>
            </a:extLst>
          </p:cNvPr>
          <p:cNvGraphicFramePr>
            <a:graphicFrameLocks noGrp="1"/>
          </p:cNvGraphicFramePr>
          <p:nvPr>
            <p:extLst>
              <p:ext uri="{D42A27DB-BD31-4B8C-83A1-F6EECF244321}">
                <p14:modId xmlns:p14="http://schemas.microsoft.com/office/powerpoint/2010/main" val="3483502417"/>
              </p:ext>
            </p:extLst>
          </p:nvPr>
        </p:nvGraphicFramePr>
        <p:xfrm>
          <a:off x="990598" y="3819438"/>
          <a:ext cx="4409364" cy="1483360"/>
        </p:xfrm>
        <a:graphic>
          <a:graphicData uri="http://schemas.openxmlformats.org/drawingml/2006/table">
            <a:tbl>
              <a:tblPr firstRow="1" bandRow="1">
                <a:tableStyleId>{073A0DAA-6AF3-43AB-8588-CEC1D06C72B9}</a:tableStyleId>
              </a:tblPr>
              <a:tblGrid>
                <a:gridCol w="1102341">
                  <a:extLst>
                    <a:ext uri="{9D8B030D-6E8A-4147-A177-3AD203B41FA5}">
                      <a16:colId xmlns:a16="http://schemas.microsoft.com/office/drawing/2014/main" val="1563594840"/>
                    </a:ext>
                  </a:extLst>
                </a:gridCol>
                <a:gridCol w="1102341">
                  <a:extLst>
                    <a:ext uri="{9D8B030D-6E8A-4147-A177-3AD203B41FA5}">
                      <a16:colId xmlns:a16="http://schemas.microsoft.com/office/drawing/2014/main" val="4180317976"/>
                    </a:ext>
                  </a:extLst>
                </a:gridCol>
                <a:gridCol w="1102341">
                  <a:extLst>
                    <a:ext uri="{9D8B030D-6E8A-4147-A177-3AD203B41FA5}">
                      <a16:colId xmlns:a16="http://schemas.microsoft.com/office/drawing/2014/main" val="692222795"/>
                    </a:ext>
                  </a:extLst>
                </a:gridCol>
                <a:gridCol w="1102341">
                  <a:extLst>
                    <a:ext uri="{9D8B030D-6E8A-4147-A177-3AD203B41FA5}">
                      <a16:colId xmlns:a16="http://schemas.microsoft.com/office/drawing/2014/main" val="3484519318"/>
                    </a:ext>
                  </a:extLst>
                </a:gridCol>
              </a:tblGrid>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032940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34544095"/>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56783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914996665"/>
                  </a:ext>
                </a:extLst>
              </a:tr>
            </a:tbl>
          </a:graphicData>
        </a:graphic>
      </p:graphicFrame>
      <p:graphicFrame>
        <p:nvGraphicFramePr>
          <p:cNvPr id="10" name="Table 9">
            <a:extLst>
              <a:ext uri="{FF2B5EF4-FFF2-40B4-BE49-F238E27FC236}">
                <a16:creationId xmlns:a16="http://schemas.microsoft.com/office/drawing/2014/main" id="{FC31A6D4-3227-DCBA-395E-659405E8D5ED}"/>
              </a:ext>
            </a:extLst>
          </p:cNvPr>
          <p:cNvGraphicFramePr>
            <a:graphicFrameLocks noGrp="1"/>
          </p:cNvGraphicFramePr>
          <p:nvPr>
            <p:extLst>
              <p:ext uri="{D42A27DB-BD31-4B8C-83A1-F6EECF244321}">
                <p14:modId xmlns:p14="http://schemas.microsoft.com/office/powerpoint/2010/main" val="982434468"/>
              </p:ext>
            </p:extLst>
          </p:nvPr>
        </p:nvGraphicFramePr>
        <p:xfrm>
          <a:off x="980364" y="5372962"/>
          <a:ext cx="4429833" cy="1112520"/>
        </p:xfrm>
        <a:graphic>
          <a:graphicData uri="http://schemas.openxmlformats.org/drawingml/2006/table">
            <a:tbl>
              <a:tblPr firstRow="1" bandRow="1">
                <a:tableStyleId>{073A0DAA-6AF3-43AB-8588-CEC1D06C72B9}</a:tableStyleId>
              </a:tblPr>
              <a:tblGrid>
                <a:gridCol w="1476611">
                  <a:extLst>
                    <a:ext uri="{9D8B030D-6E8A-4147-A177-3AD203B41FA5}">
                      <a16:colId xmlns:a16="http://schemas.microsoft.com/office/drawing/2014/main" val="1563594840"/>
                    </a:ext>
                  </a:extLst>
                </a:gridCol>
                <a:gridCol w="1476611">
                  <a:extLst>
                    <a:ext uri="{9D8B030D-6E8A-4147-A177-3AD203B41FA5}">
                      <a16:colId xmlns:a16="http://schemas.microsoft.com/office/drawing/2014/main" val="4180317976"/>
                    </a:ext>
                  </a:extLst>
                </a:gridCol>
                <a:gridCol w="1476611">
                  <a:extLst>
                    <a:ext uri="{9D8B030D-6E8A-4147-A177-3AD203B41FA5}">
                      <a16:colId xmlns:a16="http://schemas.microsoft.com/office/drawing/2014/main" val="692222795"/>
                    </a:ext>
                  </a:extLst>
                </a:gridCol>
              </a:tblGrid>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0329401"/>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34544095"/>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567831"/>
                  </a:ext>
                </a:extLst>
              </a:tr>
            </a:tbl>
          </a:graphicData>
        </a:graphic>
      </p:graphicFrame>
    </p:spTree>
    <p:extLst>
      <p:ext uri="{BB962C8B-B14F-4D97-AF65-F5344CB8AC3E}">
        <p14:creationId xmlns:p14="http://schemas.microsoft.com/office/powerpoint/2010/main" val="310689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CD2A6D-9154-45A4-8457-D2182C69D45E}"/>
              </a:ext>
            </a:extLst>
          </p:cNvPr>
          <p:cNvSpPr>
            <a:spLocks noGrp="1"/>
          </p:cNvSpPr>
          <p:nvPr>
            <p:ph sz="half" idx="2"/>
          </p:nvPr>
        </p:nvSpPr>
        <p:spPr>
          <a:xfrm>
            <a:off x="838200" y="1478857"/>
            <a:ext cx="4800600" cy="4639309"/>
          </a:xfrm>
        </p:spPr>
        <p:txBody>
          <a:bodyPr/>
          <a:lstStyle/>
          <a:p>
            <a:pPr marL="514350" indent="-514350">
              <a:buFont typeface="+mj-lt"/>
              <a:buAutoNum type="arabicPeriod" startAt="4"/>
            </a:pPr>
            <a:r>
              <a:rPr lang="es-GT" noProof="0" dirty="0"/>
              <a:t>Insertar un gráfico</a:t>
            </a:r>
          </a:p>
          <a:p>
            <a:pPr lvl="1"/>
            <a:r>
              <a:rPr lang="es-GT" noProof="0" dirty="0"/>
              <a:t>Añadir nueva diapositiva después de la diapositiva 6</a:t>
            </a:r>
          </a:p>
          <a:p>
            <a:pPr lvl="1"/>
            <a:r>
              <a:rPr lang="es-GT" noProof="0" dirty="0"/>
              <a:t>Insertar gráfico de </a:t>
            </a:r>
            <a:br>
              <a:rPr lang="es-GT" noProof="0" dirty="0"/>
            </a:br>
            <a:r>
              <a:rPr lang="es-GT" noProof="0" dirty="0"/>
              <a:t>columnas agrupadas</a:t>
            </a:r>
          </a:p>
          <a:p>
            <a:pPr lvl="1">
              <a:spcBef>
                <a:spcPts val="0"/>
              </a:spcBef>
              <a:spcAft>
                <a:spcPts val="0"/>
              </a:spcAft>
            </a:pPr>
            <a:r>
              <a:rPr lang="es-GT" noProof="0" dirty="0"/>
              <a:t>Ingrese nuevos datos (a su elección) para ver el efecto en el gráfico</a:t>
            </a:r>
          </a:p>
          <a:p>
            <a:endParaRPr lang="en-US" dirty="0"/>
          </a:p>
          <a:p>
            <a:endParaRPr lang="en-US" dirty="0"/>
          </a:p>
        </p:txBody>
      </p:sp>
      <p:sp>
        <p:nvSpPr>
          <p:cNvPr id="2" name="Title 1">
            <a:extLst>
              <a:ext uri="{FF2B5EF4-FFF2-40B4-BE49-F238E27FC236}">
                <a16:creationId xmlns:a16="http://schemas.microsoft.com/office/drawing/2014/main" id="{BB5E27DA-B896-4899-8E60-35CE49834470}"/>
              </a:ext>
            </a:extLst>
          </p:cNvPr>
          <p:cNvSpPr>
            <a:spLocks noGrp="1"/>
          </p:cNvSpPr>
          <p:nvPr>
            <p:ph type="title"/>
          </p:nvPr>
        </p:nvSpPr>
        <p:spPr/>
        <p:txBody>
          <a:bodyPr anchor="t"/>
          <a:lstStyle/>
          <a:p>
            <a:r>
              <a:rPr lang="es-GT" noProof="0" dirty="0">
                <a:cs typeface="Arial" panose="020B0604020202020204" pitchFamily="34" charset="0"/>
              </a:rPr>
              <a:t>Tablas y gráficos (2/4)</a:t>
            </a:r>
          </a:p>
        </p:txBody>
      </p:sp>
      <p:pic>
        <p:nvPicPr>
          <p:cNvPr id="5" name="Picture 4">
            <a:extLst>
              <a:ext uri="{FF2B5EF4-FFF2-40B4-BE49-F238E27FC236}">
                <a16:creationId xmlns:a16="http://schemas.microsoft.com/office/drawing/2014/main" id="{4BD70756-243D-BBFD-7F87-BBB7BF62CBA9}"/>
              </a:ext>
            </a:extLst>
          </p:cNvPr>
          <p:cNvPicPr>
            <a:picLocks noChangeAspect="1"/>
          </p:cNvPicPr>
          <p:nvPr/>
        </p:nvPicPr>
        <p:blipFill rotWithShape="1">
          <a:blip r:embed="rId3"/>
          <a:srcRect l="3087" t="13333" r="5959" b="6666"/>
          <a:stretch/>
        </p:blipFill>
        <p:spPr>
          <a:xfrm>
            <a:off x="5824008" y="1703011"/>
            <a:ext cx="5529792" cy="4191000"/>
          </a:xfrm>
          <a:prstGeom prst="rect">
            <a:avLst/>
          </a:prstGeom>
        </p:spPr>
      </p:pic>
    </p:spTree>
    <p:extLst>
      <p:ext uri="{BB962C8B-B14F-4D97-AF65-F5344CB8AC3E}">
        <p14:creationId xmlns:p14="http://schemas.microsoft.com/office/powerpoint/2010/main" val="257675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48EB77-1E6B-4479-8911-AC24688B4188}"/>
              </a:ext>
            </a:extLst>
          </p:cNvPr>
          <p:cNvSpPr>
            <a:spLocks noGrp="1"/>
          </p:cNvSpPr>
          <p:nvPr>
            <p:ph sz="half" idx="2"/>
          </p:nvPr>
        </p:nvSpPr>
        <p:spPr>
          <a:xfrm>
            <a:off x="838200" y="1257300"/>
            <a:ext cx="11197590" cy="4639309"/>
          </a:xfrm>
        </p:spPr>
        <p:txBody>
          <a:bodyPr/>
          <a:lstStyle/>
          <a:p>
            <a:pPr marL="514350" indent="-514350">
              <a:buFont typeface="+mj-lt"/>
              <a:buAutoNum type="arabicPeriod" startAt="5"/>
            </a:pPr>
            <a:r>
              <a:rPr lang="es-GT" noProof="0" dirty="0"/>
              <a:t>Para copiar y pegar datos de Excel, abra primero el archivo Excel</a:t>
            </a:r>
          </a:p>
          <a:p>
            <a:pPr lvl="1"/>
            <a:r>
              <a:rPr lang="es-GT" i="1" noProof="0" dirty="0"/>
              <a:t>FETPF3.0_WS2_PP07_ES_Archivos_Suplementarios_Datos_Archivo_</a:t>
            </a:r>
            <a:br>
              <a:rPr lang="es-GT" i="1" noProof="0" dirty="0"/>
            </a:br>
            <a:r>
              <a:rPr lang="es-GT" i="1" noProof="0" dirty="0"/>
              <a:t>Excel.xlsx</a:t>
            </a:r>
          </a:p>
          <a:p>
            <a:pPr marL="514350" indent="-514350">
              <a:buFont typeface="+mj-lt"/>
              <a:buAutoNum type="arabicPeriod" startAt="5"/>
            </a:pPr>
            <a:r>
              <a:rPr lang="es-GT" noProof="0" dirty="0"/>
              <a:t>Abra la hoja de trabajo </a:t>
            </a:r>
            <a:r>
              <a:rPr lang="es-GT" i="1" noProof="0" dirty="0"/>
              <a:t>Personal-Comunidad</a:t>
            </a:r>
          </a:p>
          <a:p>
            <a:pPr lvl="1">
              <a:spcBef>
                <a:spcPts val="0"/>
              </a:spcBef>
            </a:pPr>
            <a:r>
              <a:rPr lang="es-GT" noProof="0" dirty="0"/>
              <a:t>Seleccione las 3 primeras columnas, las 10 primeras filas y, a continuación, de </a:t>
            </a:r>
            <a:r>
              <a:rPr lang="es-GT" b="1" i="1" noProof="0" dirty="0"/>
              <a:t>Copiar</a:t>
            </a:r>
          </a:p>
          <a:p>
            <a:pPr lvl="1">
              <a:spcBef>
                <a:spcPts val="0"/>
              </a:spcBef>
            </a:pPr>
            <a:r>
              <a:rPr lang="es-GT" noProof="0" dirty="0"/>
              <a:t>Pegar en Diapositiva 7, celda A1</a:t>
            </a:r>
          </a:p>
          <a:p>
            <a:pPr marL="514350" indent="-514350">
              <a:buFont typeface="+mj-lt"/>
              <a:buAutoNum type="arabicPeriod" startAt="5"/>
            </a:pPr>
            <a:r>
              <a:rPr lang="es-GT" noProof="0" dirty="0"/>
              <a:t>Añada lo siguiente:</a:t>
            </a:r>
          </a:p>
          <a:p>
            <a:pPr lvl="1">
              <a:spcBef>
                <a:spcPts val="0"/>
              </a:spcBef>
            </a:pPr>
            <a:r>
              <a:rPr lang="es-GT" b="1" noProof="0" dirty="0"/>
              <a:t>Título: </a:t>
            </a:r>
            <a:r>
              <a:rPr lang="es-GT" i="1" noProof="0" dirty="0"/>
              <a:t>Excel Datos para Práctica</a:t>
            </a:r>
          </a:p>
          <a:p>
            <a:pPr lvl="1">
              <a:spcBef>
                <a:spcPts val="0"/>
              </a:spcBef>
            </a:pPr>
            <a:r>
              <a:rPr lang="es-GT" b="1" noProof="0" dirty="0"/>
              <a:t>Título del eje (horizontal): </a:t>
            </a:r>
            <a:r>
              <a:rPr lang="es-GT" i="1" noProof="0" dirty="0"/>
              <a:t>Fecha de inicio, 2017</a:t>
            </a:r>
          </a:p>
          <a:p>
            <a:pPr lvl="1">
              <a:spcBef>
                <a:spcPts val="0"/>
              </a:spcBef>
            </a:pPr>
            <a:r>
              <a:rPr lang="es-GT" b="1" noProof="0" dirty="0"/>
              <a:t>Título del eje (vertical): </a:t>
            </a:r>
            <a:r>
              <a:rPr lang="es-GT" i="1" noProof="0" dirty="0"/>
              <a:t>No. de casos</a:t>
            </a:r>
          </a:p>
          <a:p>
            <a:pPr lvl="1">
              <a:spcBef>
                <a:spcPts val="0"/>
              </a:spcBef>
            </a:pPr>
            <a:r>
              <a:rPr lang="es-GT" noProof="0" dirty="0"/>
              <a:t>Ajuste las fechas debajo del eje X según sea necesario</a:t>
            </a:r>
          </a:p>
          <a:p>
            <a:pPr lvl="1">
              <a:spcBef>
                <a:spcPts val="0"/>
              </a:spcBef>
            </a:pPr>
            <a:endParaRPr lang="es-GT" i="1" noProof="0" dirty="0"/>
          </a:p>
          <a:p>
            <a:endParaRPr lang="en-US" dirty="0"/>
          </a:p>
        </p:txBody>
      </p:sp>
      <p:sp>
        <p:nvSpPr>
          <p:cNvPr id="2" name="Title 1">
            <a:extLst>
              <a:ext uri="{FF2B5EF4-FFF2-40B4-BE49-F238E27FC236}">
                <a16:creationId xmlns:a16="http://schemas.microsoft.com/office/drawing/2014/main" id="{9AB54819-AD30-4BCB-8B5A-A2FA8BE88F21}"/>
              </a:ext>
            </a:extLst>
          </p:cNvPr>
          <p:cNvSpPr>
            <a:spLocks noGrp="1"/>
          </p:cNvSpPr>
          <p:nvPr>
            <p:ph type="title"/>
          </p:nvPr>
        </p:nvSpPr>
        <p:spPr/>
        <p:txBody>
          <a:bodyPr/>
          <a:lstStyle/>
          <a:p>
            <a:r>
              <a:rPr lang="es-GT" noProof="0" dirty="0">
                <a:cs typeface="Arial" panose="020B0604020202020204" pitchFamily="34" charset="0"/>
              </a:rPr>
              <a:t>Tablas y gráficos (3/4)</a:t>
            </a:r>
            <a:endParaRPr lang="es-GT" noProof="0" dirty="0"/>
          </a:p>
        </p:txBody>
      </p:sp>
    </p:spTree>
    <p:extLst>
      <p:ext uri="{BB962C8B-B14F-4D97-AF65-F5344CB8AC3E}">
        <p14:creationId xmlns:p14="http://schemas.microsoft.com/office/powerpoint/2010/main" val="701825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48EB77-1E6B-4479-8911-AC24688B4188}"/>
              </a:ext>
            </a:extLst>
          </p:cNvPr>
          <p:cNvSpPr>
            <a:spLocks noGrp="1"/>
          </p:cNvSpPr>
          <p:nvPr>
            <p:ph sz="half" idx="2"/>
          </p:nvPr>
        </p:nvSpPr>
        <p:spPr>
          <a:xfrm>
            <a:off x="838200" y="1478857"/>
            <a:ext cx="5467350" cy="4639309"/>
          </a:xfrm>
        </p:spPr>
        <p:txBody>
          <a:bodyPr/>
          <a:lstStyle/>
          <a:p>
            <a:pPr marL="514350" indent="-514350">
              <a:buFont typeface="+mj-lt"/>
              <a:buAutoNum type="arabicPeriod" startAt="8"/>
            </a:pPr>
            <a:r>
              <a:rPr lang="es-GT" noProof="0" dirty="0"/>
              <a:t>Para copiar un gráfico de Excel, utilice la diapositiva 13 </a:t>
            </a:r>
          </a:p>
          <a:p>
            <a:pPr marL="514350" indent="-514350">
              <a:buFont typeface="+mj-lt"/>
              <a:buAutoNum type="arabicPeriod" startAt="8"/>
            </a:pPr>
            <a:r>
              <a:rPr lang="es-GT" noProof="0" dirty="0"/>
              <a:t>Con el archivo Excel, abra la hoja de cálculo </a:t>
            </a:r>
            <a:r>
              <a:rPr lang="es-GT" i="1" noProof="0" dirty="0" err="1"/>
              <a:t>Buruli</a:t>
            </a:r>
            <a:r>
              <a:rPr lang="es-GT" i="1" noProof="0" dirty="0"/>
              <a:t> de </a:t>
            </a:r>
            <a:br>
              <a:rPr lang="es-GT" i="1" noProof="0" dirty="0"/>
            </a:br>
            <a:r>
              <a:rPr lang="es-GT" i="1" noProof="0" dirty="0"/>
              <a:t>la OMS</a:t>
            </a:r>
          </a:p>
          <a:p>
            <a:pPr lvl="1">
              <a:spcBef>
                <a:spcPts val="0"/>
              </a:spcBef>
            </a:pPr>
            <a:r>
              <a:rPr lang="es-GT" dirty="0"/>
              <a:t>De clic izquierdo al gráfico </a:t>
            </a:r>
            <a:endParaRPr lang="es-GT" noProof="0" dirty="0"/>
          </a:p>
          <a:p>
            <a:pPr lvl="1">
              <a:spcBef>
                <a:spcPts val="0"/>
              </a:spcBef>
            </a:pPr>
            <a:r>
              <a:rPr lang="es-GT" noProof="0" dirty="0"/>
              <a:t>De clic con el botón derecho y seleccione </a:t>
            </a:r>
            <a:r>
              <a:rPr lang="es-GT" b="1" i="1" noProof="0" dirty="0"/>
              <a:t>Copiar</a:t>
            </a:r>
          </a:p>
          <a:p>
            <a:pPr lvl="1">
              <a:spcBef>
                <a:spcPts val="0"/>
              </a:spcBef>
            </a:pPr>
            <a:r>
              <a:rPr lang="es-GT" noProof="0" dirty="0"/>
              <a:t>Pegue en la diapositiva 13</a:t>
            </a:r>
          </a:p>
          <a:p>
            <a:pPr lvl="1">
              <a:spcBef>
                <a:spcPts val="0"/>
              </a:spcBef>
            </a:pPr>
            <a:r>
              <a:rPr lang="es-GT" noProof="0" dirty="0"/>
              <a:t>Modifique fuentes, ejes, etiquetas como desee</a:t>
            </a:r>
            <a:endParaRPr lang="es-GT" i="1" noProof="0" dirty="0"/>
          </a:p>
          <a:p>
            <a:endParaRPr lang="en-US" dirty="0"/>
          </a:p>
        </p:txBody>
      </p:sp>
      <p:sp>
        <p:nvSpPr>
          <p:cNvPr id="2" name="Title 1">
            <a:extLst>
              <a:ext uri="{FF2B5EF4-FFF2-40B4-BE49-F238E27FC236}">
                <a16:creationId xmlns:a16="http://schemas.microsoft.com/office/drawing/2014/main" id="{9AB54819-AD30-4BCB-8B5A-A2FA8BE88F21}"/>
              </a:ext>
            </a:extLst>
          </p:cNvPr>
          <p:cNvSpPr>
            <a:spLocks noGrp="1"/>
          </p:cNvSpPr>
          <p:nvPr>
            <p:ph type="title"/>
          </p:nvPr>
        </p:nvSpPr>
        <p:spPr/>
        <p:txBody>
          <a:bodyPr/>
          <a:lstStyle/>
          <a:p>
            <a:r>
              <a:rPr lang="es-GT" noProof="0" dirty="0">
                <a:cs typeface="Arial" panose="020B0604020202020204" pitchFamily="34" charset="0"/>
              </a:rPr>
              <a:t>Tablas y gráficos (4/4)</a:t>
            </a:r>
            <a:endParaRPr lang="es-GT" noProof="0" dirty="0"/>
          </a:p>
        </p:txBody>
      </p:sp>
      <p:pic>
        <p:nvPicPr>
          <p:cNvPr id="5" name="Picture 4">
            <a:extLst>
              <a:ext uri="{FF2B5EF4-FFF2-40B4-BE49-F238E27FC236}">
                <a16:creationId xmlns:a16="http://schemas.microsoft.com/office/drawing/2014/main" id="{7539CF68-38E4-C591-32BB-FBA69F903B2F}"/>
              </a:ext>
            </a:extLst>
          </p:cNvPr>
          <p:cNvPicPr>
            <a:picLocks noChangeAspect="1"/>
          </p:cNvPicPr>
          <p:nvPr/>
        </p:nvPicPr>
        <p:blipFill rotWithShape="1">
          <a:blip r:embed="rId3"/>
          <a:srcRect t="24444" b="8463"/>
          <a:stretch/>
        </p:blipFill>
        <p:spPr>
          <a:xfrm>
            <a:off x="6858000" y="1679498"/>
            <a:ext cx="4925341" cy="1858803"/>
          </a:xfrm>
          <a:prstGeom prst="rect">
            <a:avLst/>
          </a:prstGeom>
        </p:spPr>
      </p:pic>
      <p:pic>
        <p:nvPicPr>
          <p:cNvPr id="7" name="Picture 6">
            <a:extLst>
              <a:ext uri="{FF2B5EF4-FFF2-40B4-BE49-F238E27FC236}">
                <a16:creationId xmlns:a16="http://schemas.microsoft.com/office/drawing/2014/main" id="{8F2E3E5B-DB2B-D60E-B3B4-0D181A6F502D}"/>
              </a:ext>
            </a:extLst>
          </p:cNvPr>
          <p:cNvPicPr>
            <a:picLocks noChangeAspect="1"/>
          </p:cNvPicPr>
          <p:nvPr/>
        </p:nvPicPr>
        <p:blipFill rotWithShape="1">
          <a:blip r:embed="rId4"/>
          <a:srcRect t="11241" b="7778"/>
          <a:stretch/>
        </p:blipFill>
        <p:spPr>
          <a:xfrm>
            <a:off x="6858001" y="3798511"/>
            <a:ext cx="4925340" cy="2152062"/>
          </a:xfrm>
          <a:prstGeom prst="rect">
            <a:avLst/>
          </a:prstGeom>
        </p:spPr>
      </p:pic>
    </p:spTree>
    <p:extLst>
      <p:ext uri="{BB962C8B-B14F-4D97-AF65-F5344CB8AC3E}">
        <p14:creationId xmlns:p14="http://schemas.microsoft.com/office/powerpoint/2010/main" val="120707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8189EA-1D19-4DB9-ADAA-E61B958485B8}"/>
              </a:ext>
            </a:extLst>
          </p:cNvPr>
          <p:cNvSpPr>
            <a:spLocks noGrp="1"/>
          </p:cNvSpPr>
          <p:nvPr>
            <p:ph sz="half" idx="2"/>
          </p:nvPr>
        </p:nvSpPr>
        <p:spPr/>
        <p:txBody>
          <a:bodyPr/>
          <a:lstStyle/>
          <a:p>
            <a:pPr marL="0" indent="0">
              <a:buNone/>
              <a:tabLst>
                <a:tab pos="574675" algn="l"/>
              </a:tabLst>
            </a:pPr>
            <a:r>
              <a:rPr lang="es-GT" noProof="0" dirty="0"/>
              <a:t>P. ¿Qué es lo más importante al utilizar una imagen?</a:t>
            </a:r>
          </a:p>
          <a:p>
            <a:pPr marL="0" indent="0">
              <a:buNone/>
              <a:tabLst>
                <a:tab pos="574675" algn="l"/>
              </a:tabLst>
            </a:pPr>
            <a:r>
              <a:rPr lang="es-GT" dirty="0"/>
              <a:t>R. </a:t>
            </a:r>
            <a:r>
              <a:rPr lang="es-GT" noProof="0" dirty="0"/>
              <a:t>¿Aumenta la comprensión del público?</a:t>
            </a:r>
          </a:p>
          <a:p>
            <a:pPr marL="0" indent="0">
              <a:buNone/>
              <a:tabLst>
                <a:tab pos="574675" algn="l"/>
              </a:tabLst>
            </a:pPr>
            <a:endParaRPr lang="es-GT" sz="1400" noProof="0" dirty="0"/>
          </a:p>
          <a:p>
            <a:pPr marL="0" indent="0">
              <a:spcBef>
                <a:spcPts val="1800"/>
              </a:spcBef>
              <a:buNone/>
              <a:tabLst>
                <a:tab pos="574675" algn="l"/>
              </a:tabLst>
            </a:pPr>
            <a:r>
              <a:rPr lang="es-GT" noProof="0" dirty="0"/>
              <a:t>P. ¿Qué características debe tener una imagen?</a:t>
            </a:r>
          </a:p>
          <a:p>
            <a:pPr marL="574675" indent="-574675">
              <a:buNone/>
              <a:tabLst>
                <a:tab pos="574675" algn="l"/>
              </a:tabLst>
            </a:pPr>
            <a:r>
              <a:rPr lang="es-GT" dirty="0"/>
              <a:t>R. </a:t>
            </a:r>
            <a:r>
              <a:rPr lang="es-GT" noProof="0" dirty="0"/>
              <a:t>Pertinente, añade información importante, se relaciona directamente, de alta calidad (nítida, fácil de ver y entender)</a:t>
            </a:r>
          </a:p>
          <a:p>
            <a:pPr marL="574675" indent="-574675">
              <a:buNone/>
              <a:tabLst>
                <a:tab pos="574675" algn="l"/>
              </a:tabLst>
            </a:pPr>
            <a:endParaRPr lang="es-GT" sz="1400" noProof="0" dirty="0"/>
          </a:p>
          <a:p>
            <a:pPr marL="574675" indent="-574675">
              <a:buNone/>
              <a:tabLst>
                <a:tab pos="574675" algn="l"/>
              </a:tabLst>
            </a:pPr>
            <a:r>
              <a:rPr lang="es-GT" dirty="0"/>
              <a:t>P.</a:t>
            </a:r>
            <a:r>
              <a:rPr lang="es-GT" noProof="0" dirty="0"/>
              <a:t>¿Qué se necesita antes de utilizar la imagen de alguien?</a:t>
            </a:r>
          </a:p>
          <a:p>
            <a:pPr marL="574675" indent="-574675">
              <a:buNone/>
              <a:tabLst>
                <a:tab pos="574675" algn="l"/>
              </a:tabLst>
            </a:pPr>
            <a:r>
              <a:rPr lang="es-GT" dirty="0"/>
              <a:t>R.</a:t>
            </a:r>
            <a:r>
              <a:rPr lang="es-GT" noProof="0" dirty="0"/>
              <a:t>¡Permiso!</a:t>
            </a:r>
          </a:p>
          <a:p>
            <a:pPr marL="574675" indent="-574675">
              <a:buNone/>
              <a:tabLst>
                <a:tab pos="574675" algn="l"/>
              </a:tabLst>
            </a:pPr>
            <a:endParaRPr lang="en-US" dirty="0"/>
          </a:p>
        </p:txBody>
      </p:sp>
      <p:sp>
        <p:nvSpPr>
          <p:cNvPr id="2" name="Title 1">
            <a:extLst>
              <a:ext uri="{FF2B5EF4-FFF2-40B4-BE49-F238E27FC236}">
                <a16:creationId xmlns:a16="http://schemas.microsoft.com/office/drawing/2014/main" id="{B41DD2D6-18B1-4F57-8636-E9A16689488A}"/>
              </a:ext>
            </a:extLst>
          </p:cNvPr>
          <p:cNvSpPr>
            <a:spLocks noGrp="1"/>
          </p:cNvSpPr>
          <p:nvPr>
            <p:ph type="title"/>
          </p:nvPr>
        </p:nvSpPr>
        <p:spPr/>
        <p:txBody>
          <a:bodyPr/>
          <a:lstStyle/>
          <a:p>
            <a:r>
              <a:rPr lang="es-GT" noProof="0" dirty="0"/>
              <a:t>Uso de imágenes (1/2)</a:t>
            </a:r>
          </a:p>
        </p:txBody>
      </p:sp>
    </p:spTree>
    <p:extLst>
      <p:ext uri="{BB962C8B-B14F-4D97-AF65-F5344CB8AC3E}">
        <p14:creationId xmlns:p14="http://schemas.microsoft.com/office/powerpoint/2010/main" val="268152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48EB77-1E6B-4479-8911-AC24688B4188}"/>
              </a:ext>
            </a:extLst>
          </p:cNvPr>
          <p:cNvSpPr>
            <a:spLocks noGrp="1"/>
          </p:cNvSpPr>
          <p:nvPr>
            <p:ph sz="half" idx="2"/>
          </p:nvPr>
        </p:nvSpPr>
        <p:spPr/>
        <p:txBody>
          <a:bodyPr/>
          <a:lstStyle/>
          <a:p>
            <a:pPr marL="514350" indent="-514350">
              <a:buFont typeface="+mj-lt"/>
              <a:buAutoNum type="arabicPeriod"/>
            </a:pPr>
            <a:r>
              <a:rPr lang="es-GT" noProof="0" dirty="0"/>
              <a:t>Insertar una imagen</a:t>
            </a:r>
          </a:p>
          <a:p>
            <a:pPr lvl="1"/>
            <a:r>
              <a:rPr lang="es-GT" noProof="0" dirty="0"/>
              <a:t>Utilice la diapositiva 15</a:t>
            </a:r>
          </a:p>
          <a:p>
            <a:pPr marL="514350" indent="-514350">
              <a:buFont typeface="+mj-lt"/>
              <a:buAutoNum type="arabicPeriod"/>
            </a:pPr>
            <a:r>
              <a:rPr lang="es-GT" noProof="0" dirty="0"/>
              <a:t>Insertar </a:t>
            </a:r>
            <a:r>
              <a:rPr lang="es-GT" b="1" i="1" noProof="0" dirty="0"/>
              <a:t>imágenes</a:t>
            </a:r>
          </a:p>
          <a:p>
            <a:pPr lvl="1"/>
            <a:r>
              <a:rPr lang="es-GT" noProof="0" dirty="0"/>
              <a:t>Archivo: </a:t>
            </a:r>
            <a:r>
              <a:rPr lang="es-GT" i="1" noProof="0" dirty="0"/>
              <a:t>FETPF3.0_WS2_PP07_ES_Supplemental_Files_Photo.jpg </a:t>
            </a:r>
          </a:p>
          <a:p>
            <a:pPr marL="514350" indent="-514350">
              <a:buFont typeface="+mj-lt"/>
              <a:buAutoNum type="arabicPeriod"/>
            </a:pPr>
            <a:r>
              <a:rPr lang="es-GT" noProof="0" dirty="0"/>
              <a:t>Colocar la imagen en la parte inferior derecha de </a:t>
            </a:r>
            <a:br>
              <a:rPr lang="es-GT" noProof="0" dirty="0"/>
            </a:br>
            <a:r>
              <a:rPr lang="es-GT" noProof="0" dirty="0"/>
              <a:t>la diapositiva</a:t>
            </a:r>
          </a:p>
          <a:p>
            <a:pPr lvl="1"/>
            <a:r>
              <a:rPr lang="es-GT" noProof="0" dirty="0"/>
              <a:t>Cambiar el tamaño de la foto</a:t>
            </a:r>
          </a:p>
          <a:p>
            <a:pPr lvl="1"/>
            <a:r>
              <a:rPr lang="es-GT" noProof="0" dirty="0"/>
              <a:t>Recortar la parte superior de la foto</a:t>
            </a:r>
          </a:p>
          <a:p>
            <a:endParaRPr lang="en-US" dirty="0"/>
          </a:p>
        </p:txBody>
      </p:sp>
      <p:sp>
        <p:nvSpPr>
          <p:cNvPr id="2" name="Title 1">
            <a:extLst>
              <a:ext uri="{FF2B5EF4-FFF2-40B4-BE49-F238E27FC236}">
                <a16:creationId xmlns:a16="http://schemas.microsoft.com/office/drawing/2014/main" id="{9AB54819-AD30-4BCB-8B5A-A2FA8BE88F21}"/>
              </a:ext>
            </a:extLst>
          </p:cNvPr>
          <p:cNvSpPr>
            <a:spLocks noGrp="1"/>
          </p:cNvSpPr>
          <p:nvPr>
            <p:ph type="title"/>
          </p:nvPr>
        </p:nvSpPr>
        <p:spPr/>
        <p:txBody>
          <a:bodyPr/>
          <a:lstStyle/>
          <a:p>
            <a:r>
              <a:rPr lang="es-GT" noProof="0" dirty="0"/>
              <a:t>Uso de imágenes (2/2)</a:t>
            </a:r>
          </a:p>
        </p:txBody>
      </p:sp>
      <p:pic>
        <p:nvPicPr>
          <p:cNvPr id="5" name="Picture 4">
            <a:extLst>
              <a:ext uri="{FF2B5EF4-FFF2-40B4-BE49-F238E27FC236}">
                <a16:creationId xmlns:a16="http://schemas.microsoft.com/office/drawing/2014/main" id="{E5B4101E-0B8B-68F9-E911-6C1F76F34360}"/>
              </a:ext>
            </a:extLst>
          </p:cNvPr>
          <p:cNvPicPr>
            <a:picLocks noChangeAspect="1"/>
          </p:cNvPicPr>
          <p:nvPr/>
        </p:nvPicPr>
        <p:blipFill>
          <a:blip r:embed="rId3"/>
          <a:stretch>
            <a:fillRect/>
          </a:stretch>
        </p:blipFill>
        <p:spPr>
          <a:xfrm>
            <a:off x="7213336" y="4133791"/>
            <a:ext cx="3734064" cy="2100411"/>
          </a:xfrm>
          <a:prstGeom prst="rect">
            <a:avLst/>
          </a:prstGeom>
          <a:ln w="28575">
            <a:solidFill>
              <a:srgbClr val="000000"/>
            </a:solidFill>
          </a:ln>
        </p:spPr>
      </p:pic>
      <p:sp>
        <p:nvSpPr>
          <p:cNvPr id="4" name="TextBox 3">
            <a:extLst>
              <a:ext uri="{FF2B5EF4-FFF2-40B4-BE49-F238E27FC236}">
                <a16:creationId xmlns:a16="http://schemas.microsoft.com/office/drawing/2014/main" id="{A9752647-FD9C-8813-01D1-DC405915EB77}"/>
              </a:ext>
            </a:extLst>
          </p:cNvPr>
          <p:cNvSpPr txBox="1"/>
          <p:nvPr/>
        </p:nvSpPr>
        <p:spPr>
          <a:xfrm>
            <a:off x="7376160" y="4318000"/>
            <a:ext cx="2133600" cy="369332"/>
          </a:xfrm>
          <a:prstGeom prst="rect">
            <a:avLst/>
          </a:prstGeom>
          <a:solidFill>
            <a:schemeClr val="bg1"/>
          </a:solidFill>
        </p:spPr>
        <p:txBody>
          <a:bodyPr wrap="square" rtlCol="0">
            <a:spAutoFit/>
          </a:bodyPr>
          <a:lstStyle/>
          <a:p>
            <a:r>
              <a:rPr lang="en-US" dirty="0"/>
              <a:t>Recomendaciones</a:t>
            </a:r>
          </a:p>
        </p:txBody>
      </p:sp>
    </p:spTree>
    <p:extLst>
      <p:ext uri="{BB962C8B-B14F-4D97-AF65-F5344CB8AC3E}">
        <p14:creationId xmlns:p14="http://schemas.microsoft.com/office/powerpoint/2010/main" val="900886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B880F-A490-52E6-224A-E9F6609E6515}"/>
              </a:ext>
            </a:extLst>
          </p:cNvPr>
          <p:cNvSpPr>
            <a:spLocks noGrp="1"/>
          </p:cNvSpPr>
          <p:nvPr>
            <p:ph type="title"/>
          </p:nvPr>
        </p:nvSpPr>
        <p:spPr/>
        <p:txBody>
          <a:bodyPr/>
          <a:lstStyle/>
          <a:p>
            <a:r>
              <a:rPr lang="en-US"/>
              <a:t>Ejercicio B</a:t>
            </a:r>
          </a:p>
        </p:txBody>
      </p:sp>
      <p:sp>
        <p:nvSpPr>
          <p:cNvPr id="8" name="Content Placeholder 7">
            <a:extLst>
              <a:ext uri="{FF2B5EF4-FFF2-40B4-BE49-F238E27FC236}">
                <a16:creationId xmlns:a16="http://schemas.microsoft.com/office/drawing/2014/main" id="{0B4AB99E-65AB-73CC-3B74-2D11A9EB6E38}"/>
              </a:ext>
            </a:extLst>
          </p:cNvPr>
          <p:cNvSpPr>
            <a:spLocks noGrp="1"/>
          </p:cNvSpPr>
          <p:nvPr>
            <p:ph sz="half" idx="2"/>
          </p:nvPr>
        </p:nvSpPr>
        <p:spPr/>
        <p:txBody>
          <a:bodyPr/>
          <a:lstStyle/>
          <a:p>
            <a:pPr>
              <a:spcBef>
                <a:spcPts val="0"/>
              </a:spcBef>
              <a:spcAft>
                <a:spcPts val="200"/>
              </a:spcAft>
            </a:pPr>
            <a:r>
              <a:rPr lang="es-GT" noProof="0" dirty="0"/>
              <a:t>Diapositiva 6: Resultados del Proyecto de Campo</a:t>
            </a:r>
          </a:p>
          <a:p>
            <a:pPr lvl="1">
              <a:spcBef>
                <a:spcPts val="0"/>
              </a:spcBef>
              <a:spcAft>
                <a:spcPts val="200"/>
              </a:spcAft>
            </a:pPr>
            <a:r>
              <a:rPr lang="es-GT" noProof="0" dirty="0"/>
              <a:t>Insertar tabla Ébola desde hoja Excel</a:t>
            </a:r>
          </a:p>
          <a:p>
            <a:pPr lvl="1">
              <a:spcBef>
                <a:spcPts val="0"/>
              </a:spcBef>
              <a:spcAft>
                <a:spcPts val="200"/>
              </a:spcAft>
            </a:pPr>
            <a:r>
              <a:rPr lang="es-GT" noProof="0" dirty="0"/>
              <a:t>Insertar mapa del Ébola desde</a:t>
            </a:r>
            <a:br>
              <a:rPr lang="es-GT" noProof="0" dirty="0"/>
            </a:br>
            <a:r>
              <a:rPr lang="es-ES" i="1" dirty="0"/>
              <a:t>FETPF3.0_WS2_PP07_ES_Archivo_de_mapas_complementario.jpg</a:t>
            </a:r>
          </a:p>
          <a:p>
            <a:pPr lvl="1">
              <a:spcBef>
                <a:spcPts val="0"/>
              </a:spcBef>
              <a:spcAft>
                <a:spcPts val="200"/>
              </a:spcAft>
            </a:pPr>
            <a:r>
              <a:rPr lang="es-GT" noProof="0" dirty="0"/>
              <a:t>Recortar y reajustar el mapa</a:t>
            </a:r>
          </a:p>
          <a:p>
            <a:pPr lvl="1">
              <a:spcBef>
                <a:spcPts val="0"/>
              </a:spcBef>
              <a:spcAft>
                <a:spcPts val="200"/>
              </a:spcAft>
            </a:pPr>
            <a:r>
              <a:rPr lang="es-GT" noProof="0" dirty="0"/>
              <a:t>Añadir título (28 pt.): Incidencia de casos de ébola en Guinea, Liberia y Sierra Leona, 2014 (CDC)</a:t>
            </a:r>
          </a:p>
          <a:p>
            <a:endParaRPr lang="en-US" dirty="0"/>
          </a:p>
        </p:txBody>
      </p:sp>
      <p:grpSp>
        <p:nvGrpSpPr>
          <p:cNvPr id="12" name="Group 11">
            <a:extLst>
              <a:ext uri="{FF2B5EF4-FFF2-40B4-BE49-F238E27FC236}">
                <a16:creationId xmlns:a16="http://schemas.microsoft.com/office/drawing/2014/main" id="{57F1EB7D-21F4-9FED-06AE-A9CED01B9589}"/>
              </a:ext>
            </a:extLst>
          </p:cNvPr>
          <p:cNvGrpSpPr/>
          <p:nvPr/>
        </p:nvGrpSpPr>
        <p:grpSpPr>
          <a:xfrm>
            <a:off x="8061959" y="4328160"/>
            <a:ext cx="3291841" cy="1790006"/>
            <a:chOff x="8061959" y="4328160"/>
            <a:chExt cx="3291841" cy="1790006"/>
          </a:xfrm>
        </p:grpSpPr>
        <p:pic>
          <p:nvPicPr>
            <p:cNvPr id="7" name="Picture 6">
              <a:extLst>
                <a:ext uri="{FF2B5EF4-FFF2-40B4-BE49-F238E27FC236}">
                  <a16:creationId xmlns:a16="http://schemas.microsoft.com/office/drawing/2014/main" id="{C570FAEE-BA01-4741-289D-363BAE4750C6}"/>
                </a:ext>
              </a:extLst>
            </p:cNvPr>
            <p:cNvPicPr>
              <a:picLocks noChangeAspect="1"/>
            </p:cNvPicPr>
            <p:nvPr/>
          </p:nvPicPr>
          <p:blipFill>
            <a:blip r:embed="rId3"/>
            <a:stretch>
              <a:fillRect/>
            </a:stretch>
          </p:blipFill>
          <p:spPr>
            <a:xfrm>
              <a:off x="8061960" y="4328160"/>
              <a:ext cx="3291840" cy="1790006"/>
            </a:xfrm>
            <a:prstGeom prst="rect">
              <a:avLst/>
            </a:prstGeom>
            <a:ln w="28575">
              <a:solidFill>
                <a:schemeClr val="tx1"/>
              </a:solidFill>
            </a:ln>
          </p:spPr>
        </p:pic>
        <p:sp>
          <p:nvSpPr>
            <p:cNvPr id="3" name="TextBox 2">
              <a:extLst>
                <a:ext uri="{FF2B5EF4-FFF2-40B4-BE49-F238E27FC236}">
                  <a16:creationId xmlns:a16="http://schemas.microsoft.com/office/drawing/2014/main" id="{57BA94EE-4016-2912-6BC9-4B43061AAC04}"/>
                </a:ext>
              </a:extLst>
            </p:cNvPr>
            <p:cNvSpPr txBox="1"/>
            <p:nvPr/>
          </p:nvSpPr>
          <p:spPr>
            <a:xfrm>
              <a:off x="8061959" y="4366260"/>
              <a:ext cx="2712602" cy="307777"/>
            </a:xfrm>
            <a:prstGeom prst="rect">
              <a:avLst/>
            </a:prstGeom>
            <a:solidFill>
              <a:schemeClr val="bg1"/>
            </a:solidFill>
            <a:ln>
              <a:solidFill>
                <a:schemeClr val="bg1"/>
              </a:solidFill>
            </a:ln>
          </p:spPr>
          <p:txBody>
            <a:bodyPr wrap="none" rtlCol="0">
              <a:spAutoFit/>
            </a:bodyPr>
            <a:lstStyle/>
            <a:p>
              <a:r>
                <a:rPr lang="es-GT" sz="1400" noProof="0" dirty="0"/>
                <a:t>Resultados Proyecto de Campo</a:t>
              </a:r>
            </a:p>
          </p:txBody>
        </p:sp>
      </p:grpSp>
      <p:grpSp>
        <p:nvGrpSpPr>
          <p:cNvPr id="9" name="Group 8">
            <a:extLst>
              <a:ext uri="{FF2B5EF4-FFF2-40B4-BE49-F238E27FC236}">
                <a16:creationId xmlns:a16="http://schemas.microsoft.com/office/drawing/2014/main" id="{2AB70F68-7DFB-2B9A-5A6B-FC5A3CC576D3}"/>
              </a:ext>
            </a:extLst>
          </p:cNvPr>
          <p:cNvGrpSpPr/>
          <p:nvPr/>
        </p:nvGrpSpPr>
        <p:grpSpPr>
          <a:xfrm>
            <a:off x="838200" y="4328160"/>
            <a:ext cx="3413760" cy="1790006"/>
            <a:chOff x="838200" y="4328160"/>
            <a:chExt cx="3413760" cy="1790006"/>
          </a:xfrm>
        </p:grpSpPr>
        <p:pic>
          <p:nvPicPr>
            <p:cNvPr id="5" name="Picture 4">
              <a:extLst>
                <a:ext uri="{FF2B5EF4-FFF2-40B4-BE49-F238E27FC236}">
                  <a16:creationId xmlns:a16="http://schemas.microsoft.com/office/drawing/2014/main" id="{F6726810-8213-C100-055B-706AEFBAECD3}"/>
                </a:ext>
              </a:extLst>
            </p:cNvPr>
            <p:cNvPicPr>
              <a:picLocks noChangeAspect="1"/>
            </p:cNvPicPr>
            <p:nvPr/>
          </p:nvPicPr>
          <p:blipFill>
            <a:blip r:embed="rId4"/>
            <a:stretch>
              <a:fillRect/>
            </a:stretch>
          </p:blipFill>
          <p:spPr>
            <a:xfrm>
              <a:off x="838200" y="4328160"/>
              <a:ext cx="3413760" cy="1790006"/>
            </a:xfrm>
            <a:prstGeom prst="rect">
              <a:avLst/>
            </a:prstGeom>
            <a:ln w="22225">
              <a:solidFill>
                <a:schemeClr val="tx1"/>
              </a:solidFill>
            </a:ln>
          </p:spPr>
        </p:pic>
        <p:sp>
          <p:nvSpPr>
            <p:cNvPr id="4" name="TextBox 3">
              <a:extLst>
                <a:ext uri="{FF2B5EF4-FFF2-40B4-BE49-F238E27FC236}">
                  <a16:creationId xmlns:a16="http://schemas.microsoft.com/office/drawing/2014/main" id="{5F4AF5A7-DEB3-CF0D-060C-F74B7D16A337}"/>
                </a:ext>
              </a:extLst>
            </p:cNvPr>
            <p:cNvSpPr txBox="1"/>
            <p:nvPr/>
          </p:nvSpPr>
          <p:spPr>
            <a:xfrm>
              <a:off x="1005185" y="4476750"/>
              <a:ext cx="2712602" cy="307777"/>
            </a:xfrm>
            <a:prstGeom prst="rect">
              <a:avLst/>
            </a:prstGeom>
            <a:solidFill>
              <a:schemeClr val="bg1"/>
            </a:solidFill>
            <a:ln>
              <a:noFill/>
            </a:ln>
          </p:spPr>
          <p:txBody>
            <a:bodyPr wrap="none" rtlCol="0">
              <a:spAutoFit/>
            </a:bodyPr>
            <a:lstStyle/>
            <a:p>
              <a:r>
                <a:rPr lang="es-GT" sz="1400" noProof="0" dirty="0"/>
                <a:t>Resultados Proyecto de Campo</a:t>
              </a:r>
            </a:p>
          </p:txBody>
        </p:sp>
      </p:grpSp>
      <p:grpSp>
        <p:nvGrpSpPr>
          <p:cNvPr id="11" name="Group 10">
            <a:extLst>
              <a:ext uri="{FF2B5EF4-FFF2-40B4-BE49-F238E27FC236}">
                <a16:creationId xmlns:a16="http://schemas.microsoft.com/office/drawing/2014/main" id="{2AF3CBB0-FD7C-859D-900B-6DF690EE7AFA}"/>
              </a:ext>
            </a:extLst>
          </p:cNvPr>
          <p:cNvGrpSpPr/>
          <p:nvPr/>
        </p:nvGrpSpPr>
        <p:grpSpPr>
          <a:xfrm>
            <a:off x="4567535" y="4328160"/>
            <a:ext cx="3178849" cy="1790006"/>
            <a:chOff x="4567535" y="4328160"/>
            <a:chExt cx="3178849" cy="1790006"/>
          </a:xfrm>
        </p:grpSpPr>
        <p:pic>
          <p:nvPicPr>
            <p:cNvPr id="6" name="Picture 5">
              <a:extLst>
                <a:ext uri="{FF2B5EF4-FFF2-40B4-BE49-F238E27FC236}">
                  <a16:creationId xmlns:a16="http://schemas.microsoft.com/office/drawing/2014/main" id="{AD958818-572A-D56C-5FC6-B42E00540A4E}"/>
                </a:ext>
              </a:extLst>
            </p:cNvPr>
            <p:cNvPicPr>
              <a:picLocks noChangeAspect="1"/>
            </p:cNvPicPr>
            <p:nvPr/>
          </p:nvPicPr>
          <p:blipFill>
            <a:blip r:embed="rId5"/>
            <a:stretch>
              <a:fillRect/>
            </a:stretch>
          </p:blipFill>
          <p:spPr>
            <a:xfrm>
              <a:off x="4567535" y="4328160"/>
              <a:ext cx="3178849" cy="1790006"/>
            </a:xfrm>
            <a:prstGeom prst="rect">
              <a:avLst/>
            </a:prstGeom>
            <a:ln w="25400">
              <a:solidFill>
                <a:schemeClr val="tx1"/>
              </a:solidFill>
            </a:ln>
          </p:spPr>
        </p:pic>
        <p:sp>
          <p:nvSpPr>
            <p:cNvPr id="10" name="TextBox 9">
              <a:extLst>
                <a:ext uri="{FF2B5EF4-FFF2-40B4-BE49-F238E27FC236}">
                  <a16:creationId xmlns:a16="http://schemas.microsoft.com/office/drawing/2014/main" id="{3613931D-5622-944C-7CDF-1C9574B09268}"/>
                </a:ext>
              </a:extLst>
            </p:cNvPr>
            <p:cNvSpPr txBox="1"/>
            <p:nvPr/>
          </p:nvSpPr>
          <p:spPr>
            <a:xfrm>
              <a:off x="4739699" y="4459188"/>
              <a:ext cx="2712602" cy="307777"/>
            </a:xfrm>
            <a:prstGeom prst="rect">
              <a:avLst/>
            </a:prstGeom>
            <a:solidFill>
              <a:schemeClr val="bg1"/>
            </a:solidFill>
            <a:ln>
              <a:solidFill>
                <a:schemeClr val="bg1"/>
              </a:solidFill>
            </a:ln>
          </p:spPr>
          <p:txBody>
            <a:bodyPr wrap="none" rtlCol="0">
              <a:spAutoFit/>
            </a:bodyPr>
            <a:lstStyle/>
            <a:p>
              <a:r>
                <a:rPr lang="es-GT" sz="1400" noProof="0" dirty="0"/>
                <a:t>Resultados Proyecto de Campo</a:t>
              </a:r>
            </a:p>
          </p:txBody>
        </p:sp>
      </p:grpSp>
    </p:spTree>
    <p:extLst>
      <p:ext uri="{BB962C8B-B14F-4D97-AF65-F5344CB8AC3E}">
        <p14:creationId xmlns:p14="http://schemas.microsoft.com/office/powerpoint/2010/main" val="25679407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95358-9EF8-4A89-BF0B-15388058F0A9}"/>
              </a:ext>
            </a:extLst>
          </p:cNvPr>
          <p:cNvSpPr>
            <a:spLocks noGrp="1"/>
          </p:cNvSpPr>
          <p:nvPr>
            <p:ph sz="half" idx="2"/>
          </p:nvPr>
        </p:nvSpPr>
        <p:spPr>
          <a:xfrm>
            <a:off x="704850" y="1421707"/>
            <a:ext cx="10515600" cy="4639309"/>
          </a:xfrm>
        </p:spPr>
        <p:txBody>
          <a:bodyPr/>
          <a:lstStyle/>
          <a:p>
            <a:pPr marL="568325" indent="-568325">
              <a:buFont typeface="+mj-lt"/>
              <a:buAutoNum type="arabicPeriod"/>
            </a:pPr>
            <a:r>
              <a:rPr lang="es-GT" sz="2400" noProof="0" dirty="0"/>
              <a:t>Contraste entre el color de la fuente y el fondo</a:t>
            </a:r>
          </a:p>
          <a:p>
            <a:pPr marL="568325" indent="-568325">
              <a:buFont typeface="+mj-lt"/>
              <a:buAutoNum type="arabicPeriod"/>
            </a:pPr>
            <a:r>
              <a:rPr lang="es-GT" sz="2400" noProof="0" dirty="0"/>
              <a:t>Utilice el color para dar énfasis y claridad</a:t>
            </a:r>
          </a:p>
          <a:p>
            <a:pPr marL="568325" indent="-568325">
              <a:buFont typeface="+mj-lt"/>
              <a:buAutoNum type="arabicPeriod"/>
            </a:pPr>
            <a:r>
              <a:rPr lang="es-GT" sz="2400" noProof="0" dirty="0"/>
              <a:t>Limite la cantidad de texto en la diapositiva</a:t>
            </a:r>
          </a:p>
          <a:p>
            <a:pPr marL="568325" indent="-568325">
              <a:buFont typeface="+mj-lt"/>
              <a:buAutoNum type="arabicPeriod"/>
            </a:pPr>
            <a:r>
              <a:rPr lang="es-GT" sz="2400" noProof="0" dirty="0"/>
              <a:t>Utilice el tipo de letra adecuado</a:t>
            </a:r>
          </a:p>
          <a:p>
            <a:pPr marL="568325" indent="-568325">
              <a:buFont typeface="+mj-lt"/>
              <a:buAutoNum type="arabicPeriod"/>
            </a:pPr>
            <a:r>
              <a:rPr lang="es-GT" sz="2400" noProof="0" dirty="0"/>
              <a:t>Utilice un tipo de letra suficientemente grande para leer</a:t>
            </a:r>
          </a:p>
          <a:p>
            <a:pPr marL="568325" indent="-568325">
              <a:buFont typeface="+mj-lt"/>
              <a:buAutoNum type="arabicPeriod"/>
            </a:pPr>
            <a:r>
              <a:rPr lang="es-GT" sz="2400" noProof="0" dirty="0"/>
              <a:t>Realce las líneas importantes, minimice o suprima las líneas </a:t>
            </a:r>
            <a:br>
              <a:rPr lang="es-GT" sz="2400" noProof="0" dirty="0"/>
            </a:br>
            <a:r>
              <a:rPr lang="es-GT" sz="2400" noProof="0" dirty="0"/>
              <a:t>sin importancia</a:t>
            </a:r>
          </a:p>
          <a:p>
            <a:pPr marL="568325" indent="-568325">
              <a:buFont typeface="+mj-lt"/>
              <a:buAutoNum type="arabicPeriod"/>
            </a:pPr>
            <a:r>
              <a:rPr lang="es-GT" sz="2400" noProof="0" dirty="0"/>
              <a:t>Seleccione gráficos sencillos y pertinentes</a:t>
            </a:r>
          </a:p>
          <a:p>
            <a:pPr marL="568325" indent="-568325">
              <a:buFont typeface="+mj-lt"/>
              <a:buAutoNum type="arabicPeriod"/>
            </a:pPr>
            <a:r>
              <a:rPr lang="es-GT" sz="2400" noProof="0" dirty="0"/>
              <a:t>Seleccione palabras y gráficos pertinentes</a:t>
            </a:r>
          </a:p>
          <a:p>
            <a:pPr marL="568325" indent="-568325">
              <a:buFont typeface="+mj-lt"/>
              <a:buAutoNum type="arabicPeriod"/>
            </a:pPr>
            <a:r>
              <a:rPr lang="es-GT" sz="2400" noProof="0" dirty="0"/>
              <a:t>Utilice tablas y figuras sencillas y fáciles de interpretar</a:t>
            </a:r>
          </a:p>
          <a:p>
            <a:pPr marL="568325" indent="-568325">
              <a:buFont typeface="+mj-lt"/>
              <a:buAutoNum type="arabicPeriod"/>
            </a:pPr>
            <a:r>
              <a:rPr lang="es-GT" sz="2400" noProof="0" dirty="0"/>
              <a:t>Utilice la animación con cuidado</a:t>
            </a:r>
          </a:p>
        </p:txBody>
      </p:sp>
      <p:sp>
        <p:nvSpPr>
          <p:cNvPr id="2" name="Title 1">
            <a:extLst>
              <a:ext uri="{FF2B5EF4-FFF2-40B4-BE49-F238E27FC236}">
                <a16:creationId xmlns:a16="http://schemas.microsoft.com/office/drawing/2014/main" id="{E346ABCC-9E32-4FE9-B8FB-25988F1FD32B}"/>
              </a:ext>
            </a:extLst>
          </p:cNvPr>
          <p:cNvSpPr>
            <a:spLocks noGrp="1"/>
          </p:cNvSpPr>
          <p:nvPr>
            <p:ph type="title"/>
          </p:nvPr>
        </p:nvSpPr>
        <p:spPr>
          <a:xfrm>
            <a:off x="838200" y="0"/>
            <a:ext cx="10515600" cy="1257300"/>
          </a:xfrm>
        </p:spPr>
        <p:txBody>
          <a:bodyPr/>
          <a:lstStyle/>
          <a:p>
            <a:r>
              <a:rPr lang="es-GT" noProof="0" dirty="0"/>
              <a:t>Ajuste las diapositivas para mayor claridad e impacto (1/11)</a:t>
            </a:r>
          </a:p>
        </p:txBody>
      </p:sp>
    </p:spTree>
    <p:extLst>
      <p:ext uri="{BB962C8B-B14F-4D97-AF65-F5344CB8AC3E}">
        <p14:creationId xmlns:p14="http://schemas.microsoft.com/office/powerpoint/2010/main" val="141652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22BE7B-CABC-4951-BF9A-C74CCA88B7E3}"/>
              </a:ext>
            </a:extLst>
          </p:cNvPr>
          <p:cNvSpPr>
            <a:spLocks noGrp="1"/>
          </p:cNvSpPr>
          <p:nvPr>
            <p:ph sz="half" idx="2"/>
          </p:nvPr>
        </p:nvSpPr>
        <p:spPr/>
        <p:txBody>
          <a:bodyPr/>
          <a:lstStyle/>
          <a:p>
            <a:pPr marL="0" lvl="1" indent="0">
              <a:buNone/>
            </a:pPr>
            <a:r>
              <a:rPr lang="es-GT" sz="2800" b="1" noProof="0" dirty="0"/>
              <a:t>Al final de esta sesión, será capaz de:</a:t>
            </a:r>
          </a:p>
          <a:p>
            <a:pPr marL="457200" indent="-457200">
              <a:buFont typeface="Arial" panose="020B0604020202020204" pitchFamily="34" charset="0"/>
              <a:buChar char="•"/>
            </a:pPr>
            <a:r>
              <a:rPr lang="es-GT" b="0" noProof="0" dirty="0"/>
              <a:t>Crear una nueva presentación en PowerPoint</a:t>
            </a:r>
          </a:p>
          <a:p>
            <a:pPr marL="457200" indent="-457200">
              <a:buFont typeface="Arial" panose="020B0604020202020204" pitchFamily="34" charset="0"/>
              <a:buChar char="•"/>
            </a:pPr>
            <a:r>
              <a:rPr lang="es-GT" b="0" noProof="0" dirty="0"/>
              <a:t>Diseñar y organizar diapositivas para lograr la </a:t>
            </a:r>
            <a:br>
              <a:rPr lang="es-GT" b="0" noProof="0" dirty="0"/>
            </a:br>
            <a:r>
              <a:rPr lang="es-GT" b="0" noProof="0" dirty="0"/>
              <a:t>máxima eficiencia</a:t>
            </a:r>
          </a:p>
          <a:p>
            <a:pPr marL="457200" indent="-457200">
              <a:buFont typeface="Arial" panose="020B0604020202020204" pitchFamily="34" charset="0"/>
              <a:buChar char="•"/>
            </a:pPr>
            <a:r>
              <a:rPr lang="es-GT" b="0" noProof="0" dirty="0"/>
              <a:t>Desarrollar, personalizar y guardar una presentación</a:t>
            </a:r>
          </a:p>
          <a:p>
            <a:pPr marL="457200" indent="-457200">
              <a:buFont typeface="Arial" panose="020B0604020202020204" pitchFamily="34" charset="0"/>
              <a:buChar char="•"/>
            </a:pPr>
            <a:r>
              <a:rPr lang="es-GT" b="0" noProof="0" dirty="0"/>
              <a:t>Crear listas y sublistas numeradas y con viñetas</a:t>
            </a:r>
          </a:p>
          <a:p>
            <a:pPr marL="457200" indent="-457200">
              <a:buFont typeface="Arial" panose="020B0604020202020204" pitchFamily="34" charset="0"/>
              <a:buChar char="•"/>
            </a:pPr>
            <a:r>
              <a:rPr lang="es-GT" b="0" noProof="0" dirty="0"/>
              <a:t>Diseñar y utilizar tablas, gráficos e imágenes en una</a:t>
            </a:r>
            <a:br>
              <a:rPr lang="es-GT" b="0" noProof="0" dirty="0"/>
            </a:br>
            <a:r>
              <a:rPr lang="es-GT" b="0" noProof="0" dirty="0"/>
              <a:t>diapositiva de PowerPoint</a:t>
            </a:r>
          </a:p>
          <a:p>
            <a:pPr marL="457200" indent="-457200">
              <a:buFont typeface="Arial" panose="020B0604020202020204" pitchFamily="34" charset="0"/>
              <a:buChar char="•"/>
            </a:pPr>
            <a:r>
              <a:rPr lang="es-GT" b="0" noProof="0" dirty="0"/>
              <a:t>Demostrar las mejores prácticas para crear diapositivas </a:t>
            </a:r>
            <a:br>
              <a:rPr lang="es-GT" b="0" noProof="0" dirty="0"/>
            </a:br>
            <a:r>
              <a:rPr lang="es-GT" b="0" noProof="0" dirty="0"/>
              <a:t>en PowerPoint </a:t>
            </a:r>
          </a:p>
          <a:p>
            <a:endParaRPr lang="en-US" dirty="0"/>
          </a:p>
        </p:txBody>
      </p:sp>
    </p:spTree>
    <p:extLst>
      <p:ext uri="{BB962C8B-B14F-4D97-AF65-F5344CB8AC3E}">
        <p14:creationId xmlns:p14="http://schemas.microsoft.com/office/powerpoint/2010/main" val="2543062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6"/>
          <p:cNvSpPr>
            <a:spLocks noGrp="1"/>
          </p:cNvSpPr>
          <p:nvPr>
            <p:ph sz="half" idx="2"/>
          </p:nvPr>
        </p:nvSpPr>
        <p:spPr/>
        <p:txBody>
          <a:bodyPr/>
          <a:lstStyle/>
          <a:p>
            <a:pPr marL="0" indent="0">
              <a:buNone/>
            </a:pPr>
            <a:r>
              <a:rPr lang="en-US" dirty="0"/>
              <a:t>1. </a:t>
            </a:r>
            <a:r>
              <a:rPr lang="en-US" dirty="0" err="1"/>
              <a:t>Contraste</a:t>
            </a:r>
            <a:r>
              <a:rPr lang="en-US" dirty="0"/>
              <a:t> entre </a:t>
            </a:r>
            <a:r>
              <a:rPr lang="en-US" dirty="0" err="1"/>
              <a:t>el</a:t>
            </a:r>
            <a:r>
              <a:rPr lang="en-US" dirty="0"/>
              <a:t> color del </a:t>
            </a:r>
            <a:r>
              <a:rPr lang="en-US" dirty="0" err="1"/>
              <a:t>texto</a:t>
            </a:r>
            <a:r>
              <a:rPr lang="en-US" dirty="0"/>
              <a:t> y </a:t>
            </a:r>
            <a:r>
              <a:rPr lang="en-US" dirty="0" err="1"/>
              <a:t>el</a:t>
            </a:r>
            <a:r>
              <a:rPr lang="en-US" dirty="0"/>
              <a:t> </a:t>
            </a:r>
            <a:r>
              <a:rPr lang="en-US" dirty="0" err="1"/>
              <a:t>fondo</a:t>
            </a:r>
            <a:endParaRPr lang="en-US" dirty="0"/>
          </a:p>
        </p:txBody>
      </p:sp>
      <p:sp>
        <p:nvSpPr>
          <p:cNvPr id="6" name="Title 5"/>
          <p:cNvSpPr>
            <a:spLocks noGrp="1"/>
          </p:cNvSpPr>
          <p:nvPr>
            <p:ph type="title"/>
          </p:nvPr>
        </p:nvSpPr>
        <p:spPr>
          <a:xfrm>
            <a:off x="838200" y="0"/>
            <a:ext cx="10515600" cy="1257300"/>
          </a:xfrm>
        </p:spPr>
        <p:txBody>
          <a:bodyPr/>
          <a:lstStyle/>
          <a:p>
            <a:r>
              <a:rPr lang="es-GT" dirty="0"/>
              <a:t>Ajuste las diapositivas para mayor claridad e impacto (2/11)</a:t>
            </a:r>
            <a:endParaRPr lang="en-US" dirty="0"/>
          </a:p>
        </p:txBody>
      </p:sp>
      <p:sp>
        <p:nvSpPr>
          <p:cNvPr id="5" name="Content Placeholder 2"/>
          <p:cNvSpPr txBox="1">
            <a:spLocks/>
          </p:cNvSpPr>
          <p:nvPr/>
        </p:nvSpPr>
        <p:spPr>
          <a:xfrm>
            <a:off x="6712782" y="2514600"/>
            <a:ext cx="3787950" cy="2586294"/>
          </a:xfrm>
          <a:prstGeom prst="rect">
            <a:avLst/>
          </a:prstGeom>
          <a:solidFill>
            <a:schemeClr val="bg1"/>
          </a:solidFill>
          <a:ln>
            <a:solidFill>
              <a:schemeClr val="tx1"/>
            </a:solidFill>
          </a:ln>
        </p:spPr>
        <p:txBody>
          <a:bodyPr vert="horz" lIns="91440" tIns="45720" rIns="91440" bIns="45720" rtlCol="0">
            <a:normAutofit fontScale="55000" lnSpcReduction="20000"/>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SzPct val="85000"/>
              <a:buNone/>
            </a:pPr>
            <a:endParaRPr lang="en-US" b="1" dirty="0">
              <a:solidFill>
                <a:schemeClr val="bg1"/>
              </a:solidFill>
              <a:latin typeface="Arial Black" panose="020B0A04020102020204" pitchFamily="34" charset="0"/>
            </a:endParaRPr>
          </a:p>
          <a:p>
            <a:pPr marL="0" lvl="1" indent="0" algn="ctr">
              <a:buSzPct val="85000"/>
              <a:buNone/>
            </a:pPr>
            <a:endParaRPr lang="en-GB" b="1" dirty="0">
              <a:solidFill>
                <a:schemeClr val="tx1">
                  <a:lumMod val="65000"/>
                  <a:lumOff val="35000"/>
                </a:schemeClr>
              </a:solidFill>
            </a:endParaRPr>
          </a:p>
          <a:p>
            <a:pPr marL="0" lvl="1" indent="0" algn="ctr">
              <a:lnSpc>
                <a:spcPct val="120000"/>
              </a:lnSpc>
              <a:spcBef>
                <a:spcPts val="1200"/>
              </a:spcBef>
              <a:buSzPct val="85000"/>
              <a:buNone/>
            </a:pPr>
            <a:r>
              <a:rPr lang="es-GT" sz="5800" b="1" noProof="0" dirty="0"/>
              <a:t>Fondo Blanco </a:t>
            </a:r>
            <a:br>
              <a:rPr lang="es-GT" sz="5800" b="1" noProof="0" dirty="0"/>
            </a:br>
            <a:r>
              <a:rPr lang="es-GT" sz="5800" b="1" noProof="0" dirty="0"/>
              <a:t>+ </a:t>
            </a:r>
            <a:br>
              <a:rPr lang="es-GT" sz="5800" b="1" noProof="0" dirty="0"/>
            </a:br>
            <a:r>
              <a:rPr lang="es-GT" sz="5800" b="1" noProof="0" dirty="0"/>
              <a:t>texto negro</a:t>
            </a:r>
            <a:br>
              <a:rPr lang="en-US" sz="4600" b="1" dirty="0">
                <a:solidFill>
                  <a:schemeClr val="tx1">
                    <a:lumMod val="65000"/>
                    <a:lumOff val="35000"/>
                  </a:schemeClr>
                </a:solidFill>
              </a:rPr>
            </a:br>
            <a:endParaRPr lang="en-US" sz="4600" b="1" dirty="0">
              <a:solidFill>
                <a:schemeClr val="tx1">
                  <a:lumMod val="65000"/>
                  <a:lumOff val="35000"/>
                </a:schemeClr>
              </a:solidFill>
            </a:endParaRPr>
          </a:p>
        </p:txBody>
      </p:sp>
      <p:sp>
        <p:nvSpPr>
          <p:cNvPr id="9" name="Content Placeholder 2"/>
          <p:cNvSpPr txBox="1">
            <a:spLocks/>
          </p:cNvSpPr>
          <p:nvPr/>
        </p:nvSpPr>
        <p:spPr>
          <a:xfrm>
            <a:off x="1811229" y="2514600"/>
            <a:ext cx="3704908" cy="2586294"/>
          </a:xfrm>
          <a:prstGeom prst="rect">
            <a:avLst/>
          </a:prstGeom>
          <a:solidFill>
            <a:srgbClr val="005DAA"/>
          </a:solidFill>
        </p:spPr>
        <p:txBody>
          <a:bodyPr vert="horz" lIns="91440" tIns="45720" rIns="91440" bIns="45720" rtlCol="0">
            <a:normAutofit fontScale="62500" lnSpcReduction="20000"/>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SzPct val="85000"/>
              <a:buNone/>
            </a:pPr>
            <a:endParaRPr lang="en-US" sz="3600" b="1" dirty="0">
              <a:latin typeface="Arial Black" panose="020B0A04020102020204" pitchFamily="34" charset="0"/>
            </a:endParaRPr>
          </a:p>
          <a:p>
            <a:pPr marL="0" indent="0" algn="ctr">
              <a:buSzPct val="85000"/>
              <a:buNone/>
            </a:pPr>
            <a:endParaRPr lang="en-US" b="1" dirty="0">
              <a:solidFill>
                <a:schemeClr val="bg1"/>
              </a:solidFill>
              <a:latin typeface="Arial Black" panose="020B0A04020102020204" pitchFamily="34" charset="0"/>
            </a:endParaRPr>
          </a:p>
          <a:p>
            <a:pPr marL="0" lvl="1" indent="0" algn="ctr">
              <a:lnSpc>
                <a:spcPct val="120000"/>
              </a:lnSpc>
              <a:spcBef>
                <a:spcPts val="0"/>
              </a:spcBef>
              <a:buSzPct val="85000"/>
              <a:buNone/>
            </a:pPr>
            <a:r>
              <a:rPr lang="es-GT" sz="5100" b="1" noProof="0" dirty="0">
                <a:solidFill>
                  <a:schemeClr val="bg1"/>
                </a:solidFill>
              </a:rPr>
              <a:t>Fondo azul oscuro + </a:t>
            </a:r>
          </a:p>
          <a:p>
            <a:pPr marL="0" lvl="1" indent="0" algn="ctr">
              <a:lnSpc>
                <a:spcPct val="120000"/>
              </a:lnSpc>
              <a:spcBef>
                <a:spcPts val="0"/>
              </a:spcBef>
              <a:buSzPct val="85000"/>
              <a:buNone/>
            </a:pPr>
            <a:r>
              <a:rPr lang="es-GT" sz="5100" b="1" noProof="0" dirty="0">
                <a:solidFill>
                  <a:schemeClr val="bg1"/>
                </a:solidFill>
              </a:rPr>
              <a:t>texto blanco</a:t>
            </a:r>
            <a:br>
              <a:rPr lang="en-US" sz="3600" dirty="0"/>
            </a:br>
            <a:endParaRPr lang="en-US" sz="3600" dirty="0"/>
          </a:p>
        </p:txBody>
      </p:sp>
      <p:sp>
        <p:nvSpPr>
          <p:cNvPr id="8" name="Content Placeholder 2">
            <a:extLst>
              <a:ext uri="{FF2B5EF4-FFF2-40B4-BE49-F238E27FC236}">
                <a16:creationId xmlns:a16="http://schemas.microsoft.com/office/drawing/2014/main" id="{08FCC966-AD89-CE56-D1B6-3B70BB9C5597}"/>
              </a:ext>
            </a:extLst>
          </p:cNvPr>
          <p:cNvSpPr txBox="1">
            <a:spLocks/>
          </p:cNvSpPr>
          <p:nvPr/>
        </p:nvSpPr>
        <p:spPr>
          <a:xfrm>
            <a:off x="5742245" y="3581400"/>
            <a:ext cx="744429" cy="820418"/>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t>O</a:t>
            </a:r>
          </a:p>
          <a:p>
            <a:endParaRPr lang="en-US"/>
          </a:p>
          <a:p>
            <a:endParaRPr lang="en-US"/>
          </a:p>
        </p:txBody>
      </p:sp>
    </p:spTree>
    <p:extLst>
      <p:ext uri="{BB962C8B-B14F-4D97-AF65-F5344CB8AC3E}">
        <p14:creationId xmlns:p14="http://schemas.microsoft.com/office/powerpoint/2010/main" val="1124332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GT" noProof="0" dirty="0"/>
              <a:t>¿Qué problema tiene esta diapositiva?</a:t>
            </a:r>
          </a:p>
        </p:txBody>
      </p:sp>
      <p:graphicFrame>
        <p:nvGraphicFramePr>
          <p:cNvPr id="2" name="Table 1">
            <a:extLst>
              <a:ext uri="{FF2B5EF4-FFF2-40B4-BE49-F238E27FC236}">
                <a16:creationId xmlns:a16="http://schemas.microsoft.com/office/drawing/2014/main" id="{2D454102-5024-E916-D7DC-7F519037A880}"/>
              </a:ext>
            </a:extLst>
          </p:cNvPr>
          <p:cNvGraphicFramePr>
            <a:graphicFrameLocks noGrp="1"/>
          </p:cNvGraphicFramePr>
          <p:nvPr>
            <p:extLst>
              <p:ext uri="{D42A27DB-BD31-4B8C-83A1-F6EECF244321}">
                <p14:modId xmlns:p14="http://schemas.microsoft.com/office/powerpoint/2010/main" val="3325117329"/>
              </p:ext>
            </p:extLst>
          </p:nvPr>
        </p:nvGraphicFramePr>
        <p:xfrm>
          <a:off x="1676400" y="1366596"/>
          <a:ext cx="8559800" cy="4863830"/>
        </p:xfrm>
        <a:graphic>
          <a:graphicData uri="http://schemas.openxmlformats.org/drawingml/2006/table">
            <a:tbl>
              <a:tblPr firstRow="1" bandRow="1">
                <a:tableStyleId>{0660B408-B3CF-4A94-85FC-2B1E0A45F4A2}</a:tableStyleId>
              </a:tblPr>
              <a:tblGrid>
                <a:gridCol w="3508523">
                  <a:extLst>
                    <a:ext uri="{9D8B030D-6E8A-4147-A177-3AD203B41FA5}">
                      <a16:colId xmlns:a16="http://schemas.microsoft.com/office/drawing/2014/main" val="1624127746"/>
                    </a:ext>
                  </a:extLst>
                </a:gridCol>
                <a:gridCol w="1119741">
                  <a:extLst>
                    <a:ext uri="{9D8B030D-6E8A-4147-A177-3AD203B41FA5}">
                      <a16:colId xmlns:a16="http://schemas.microsoft.com/office/drawing/2014/main" val="3392934611"/>
                    </a:ext>
                  </a:extLst>
                </a:gridCol>
                <a:gridCol w="970442">
                  <a:extLst>
                    <a:ext uri="{9D8B030D-6E8A-4147-A177-3AD203B41FA5}">
                      <a16:colId xmlns:a16="http://schemas.microsoft.com/office/drawing/2014/main" val="4123070776"/>
                    </a:ext>
                  </a:extLst>
                </a:gridCol>
                <a:gridCol w="1249134">
                  <a:extLst>
                    <a:ext uri="{9D8B030D-6E8A-4147-A177-3AD203B41FA5}">
                      <a16:colId xmlns:a16="http://schemas.microsoft.com/office/drawing/2014/main" val="3807188939"/>
                    </a:ext>
                  </a:extLst>
                </a:gridCol>
                <a:gridCol w="1711960">
                  <a:extLst>
                    <a:ext uri="{9D8B030D-6E8A-4147-A177-3AD203B41FA5}">
                      <a16:colId xmlns:a16="http://schemas.microsoft.com/office/drawing/2014/main" val="2664890408"/>
                    </a:ext>
                  </a:extLst>
                </a:gridCol>
              </a:tblGrid>
              <a:tr h="929620">
                <a:tc gridSpan="5">
                  <a:txBody>
                    <a:bodyPr/>
                    <a:lstStyle/>
                    <a:p>
                      <a:pPr algn="ctr"/>
                      <a:r>
                        <a:rPr lang="en-US" sz="3200">
                          <a:solidFill>
                            <a:schemeClr val="accent4">
                              <a:lumMod val="60000"/>
                              <a:lumOff val="40000"/>
                            </a:schemeClr>
                          </a:solidFill>
                        </a:rPr>
                        <a:t>Análisis de varianza</a:t>
                      </a:r>
                    </a:p>
                  </a:txBody>
                  <a:tcPr anchor="ct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endParaRPr lang="en-US"/>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endParaRPr lang="en-US"/>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endParaRPr lang="en-US"/>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pPr algn="ctr"/>
                      <a:endParaRPr lang="en-US" sz="3600">
                        <a:solidFill>
                          <a:schemeClr val="accent4">
                            <a:lumMod val="60000"/>
                            <a:lumOff val="40000"/>
                          </a:schemeClr>
                        </a:solidFill>
                      </a:endParaRP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3539534202"/>
                  </a:ext>
                </a:extLst>
              </a:tr>
              <a:tr h="538589">
                <a:tc>
                  <a:txBody>
                    <a:bodyPr/>
                    <a:lstStyle/>
                    <a:p>
                      <a:endParaRPr lang="en-US" sz="1600"/>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endParaRPr lang="en-US" sz="1600"/>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gridSpan="3">
                  <a:txBody>
                    <a:bodyPr/>
                    <a:lstStyle/>
                    <a:p>
                      <a:pPr algn="ctr"/>
                      <a:r>
                        <a:rPr lang="en-US" sz="1600">
                          <a:solidFill>
                            <a:srgbClr val="00FFFF"/>
                          </a:solidFill>
                        </a:rPr>
                        <a:t>Lácteos x Grupo de exposición a la leche</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r>
                        <a:rPr lang="en-US"/>
                        <a:t>Lácteos x Grupo de exposición a la leche</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hMerge="1">
                  <a:txBody>
                    <a:bodyPr/>
                    <a:lstStyle/>
                    <a:p>
                      <a:pPr algn="ctr"/>
                      <a:endParaRPr lang="en-US">
                        <a:solidFill>
                          <a:srgbClr val="00FFFF"/>
                        </a:solidFill>
                      </a:endParaRP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1531961202"/>
                  </a:ext>
                </a:extLst>
              </a:tr>
              <a:tr h="538589">
                <a:tc>
                  <a:txBody>
                    <a:bodyPr/>
                    <a:lstStyle/>
                    <a:p>
                      <a:endParaRPr lang="en-US" sz="1600" b="1">
                        <a:solidFill>
                          <a:schemeClr val="accent4">
                            <a:lumMod val="20000"/>
                            <a:lumOff val="80000"/>
                          </a:schemeClr>
                        </a:solidFill>
                      </a:endParaRP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Ninguno</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Bajo</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Alta</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Valor P</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extLst>
                  <a:ext uri="{0D108BD9-81ED-4DB2-BD59-A6C34878D82A}">
                    <a16:rowId xmlns:a16="http://schemas.microsoft.com/office/drawing/2014/main" val="1485902152"/>
                  </a:ext>
                </a:extLst>
              </a:tr>
              <a:tr h="532071">
                <a:tc>
                  <a:txBody>
                    <a:bodyPr/>
                    <a:lstStyle/>
                    <a:p>
                      <a:r>
                        <a:rPr lang="en-US" sz="1600" b="1"/>
                        <a:t>Edad (años)</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30.2</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33.0</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21.3</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&lt;0.01</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2195681349"/>
                  </a:ext>
                </a:extLst>
              </a:tr>
              <a:tr h="538589">
                <a:tc>
                  <a:txBody>
                    <a:bodyPr/>
                    <a:lstStyle/>
                    <a:p>
                      <a:r>
                        <a:rPr lang="en-US" sz="1600" b="1"/>
                        <a:t>Leche total (oz/d)</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12.9</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6.7</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25.5</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&lt;0.01</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1843501031"/>
                  </a:ext>
                </a:extLst>
              </a:tr>
              <a:tr h="373914">
                <a:tc>
                  <a:txBody>
                    <a:bodyPr/>
                    <a:lstStyle/>
                    <a:p>
                      <a:r>
                        <a:rPr lang="en-US" sz="1600" b="1"/>
                        <a:t>Vitamina D alimentaria (UI/d)</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t>46.8</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t>28.5</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t>24.3</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0.16</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CE7F0"/>
                    </a:solidFill>
                  </a:tcPr>
                </a:tc>
                <a:extLst>
                  <a:ext uri="{0D108BD9-81ED-4DB2-BD59-A6C34878D82A}">
                    <a16:rowId xmlns:a16="http://schemas.microsoft.com/office/drawing/2014/main" val="2367902575"/>
                  </a:ext>
                </a:extLst>
              </a:tr>
              <a:tr h="310810">
                <a:tc>
                  <a:txBody>
                    <a:bodyPr/>
                    <a:lstStyle/>
                    <a:p>
                      <a:endParaRPr lang="en-US" sz="1600" b="1"/>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endParaRPr lang="en-US" sz="1600" b="1"/>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endParaRPr lang="en-US" sz="1600" b="1"/>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endParaRPr lang="en-US" sz="1600" b="1"/>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endParaRPr lang="en-US" sz="1600" b="1">
                        <a:solidFill>
                          <a:schemeClr val="accent4">
                            <a:lumMod val="20000"/>
                            <a:lumOff val="80000"/>
                          </a:schemeClr>
                        </a:solidFill>
                      </a:endParaRP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202646560"/>
                  </a:ext>
                </a:extLst>
              </a:tr>
              <a:tr h="538589">
                <a:tc>
                  <a:txBody>
                    <a:bodyPr/>
                    <a:lstStyle/>
                    <a:p>
                      <a:r>
                        <a:rPr lang="en-US" sz="1600" b="1"/>
                        <a:t>Sexo (% mujeres)</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13%</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49%</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38%</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0.10</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540207322"/>
                  </a:ext>
                </a:extLst>
              </a:tr>
              <a:tr h="538589">
                <a:tc>
                  <a:txBody>
                    <a:bodyPr/>
                    <a:lstStyle/>
                    <a:p>
                      <a:r>
                        <a:rPr lang="en-US" sz="1600" b="1"/>
                        <a:t>Exposición a la luz solar (% alta)</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38%</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49%</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t>71%</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tc>
                  <a:txBody>
                    <a:bodyPr/>
                    <a:lstStyle/>
                    <a:p>
                      <a:r>
                        <a:rPr lang="en-US" sz="1600" b="1">
                          <a:solidFill>
                            <a:schemeClr val="accent4">
                              <a:lumMod val="20000"/>
                              <a:lumOff val="80000"/>
                            </a:schemeClr>
                          </a:solidFill>
                        </a:rPr>
                        <a:t>&lt;0.01</a:t>
                      </a:r>
                    </a:p>
                  </a:txBody>
                  <a:tcPr>
                    <a:lnL w="12700" cap="flat" cmpd="sng" algn="ctr">
                      <a:solidFill>
                        <a:srgbClr val="DCE7F0"/>
                      </a:solidFill>
                      <a:prstDash val="solid"/>
                      <a:round/>
                      <a:headEnd type="none" w="med" len="med"/>
                      <a:tailEnd type="none" w="med" len="med"/>
                    </a:lnL>
                    <a:lnR w="12700" cap="flat" cmpd="sng" algn="ctr">
                      <a:solidFill>
                        <a:srgbClr val="DCE7F0"/>
                      </a:solidFill>
                      <a:prstDash val="solid"/>
                      <a:round/>
                      <a:headEnd type="none" w="med" len="med"/>
                      <a:tailEnd type="none" w="med" len="med"/>
                    </a:lnR>
                    <a:lnT w="12700" cap="flat" cmpd="sng" algn="ctr">
                      <a:solidFill>
                        <a:srgbClr val="DCE7F0"/>
                      </a:solidFill>
                      <a:prstDash val="solid"/>
                      <a:round/>
                      <a:headEnd type="none" w="med" len="med"/>
                      <a:tailEnd type="none" w="med" len="med"/>
                    </a:lnT>
                    <a:lnB w="12700" cap="flat" cmpd="sng" algn="ctr">
                      <a:solidFill>
                        <a:srgbClr val="DCE7F0"/>
                      </a:solidFill>
                      <a:prstDash val="solid"/>
                      <a:round/>
                      <a:headEnd type="none" w="med" len="med"/>
                      <a:tailEnd type="none" w="med" len="med"/>
                    </a:lnB>
                    <a:solidFill>
                      <a:srgbClr val="DCE7F0"/>
                    </a:solidFill>
                  </a:tcPr>
                </a:tc>
                <a:extLst>
                  <a:ext uri="{0D108BD9-81ED-4DB2-BD59-A6C34878D82A}">
                    <a16:rowId xmlns:a16="http://schemas.microsoft.com/office/drawing/2014/main" val="3094579468"/>
                  </a:ext>
                </a:extLst>
              </a:tr>
            </a:tbl>
          </a:graphicData>
        </a:graphic>
      </p:graphicFrame>
    </p:spTree>
    <p:extLst>
      <p:ext uri="{BB962C8B-B14F-4D97-AF65-F5344CB8AC3E}">
        <p14:creationId xmlns:p14="http://schemas.microsoft.com/office/powerpoint/2010/main" val="29256055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89D0AE3-A94B-7C90-8A27-5E620143E553}"/>
              </a:ext>
            </a:extLst>
          </p:cNvPr>
          <p:cNvGrpSpPr/>
          <p:nvPr/>
        </p:nvGrpSpPr>
        <p:grpSpPr>
          <a:xfrm>
            <a:off x="1905000" y="2693515"/>
            <a:ext cx="8105945" cy="3631085"/>
            <a:chOff x="1799141" y="1116608"/>
            <a:chExt cx="8439489" cy="4077320"/>
          </a:xfrm>
        </p:grpSpPr>
        <p:graphicFrame>
          <p:nvGraphicFramePr>
            <p:cNvPr id="9" name="Chart 8"/>
            <p:cNvGraphicFramePr/>
            <p:nvPr>
              <p:extLst>
                <p:ext uri="{D42A27DB-BD31-4B8C-83A1-F6EECF244321}">
                  <p14:modId xmlns:p14="http://schemas.microsoft.com/office/powerpoint/2010/main" val="4272947386"/>
                </p:ext>
              </p:extLst>
            </p:nvPr>
          </p:nvGraphicFramePr>
          <p:xfrm>
            <a:off x="1799141" y="1116608"/>
            <a:ext cx="8439489" cy="4077320"/>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Arrow Connector 10"/>
            <p:cNvCxnSpPr>
              <a:stCxn id="12" idx="1"/>
            </p:cNvCxnSpPr>
            <p:nvPr/>
          </p:nvCxnSpPr>
          <p:spPr>
            <a:xfrm flipH="1">
              <a:off x="7580038" y="2117700"/>
              <a:ext cx="370502" cy="29937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950540" y="1794537"/>
              <a:ext cx="1981200" cy="646331"/>
            </a:xfrm>
            <a:prstGeom prst="rect">
              <a:avLst/>
            </a:prstGeom>
            <a:noFill/>
            <a:ln w="25400">
              <a:solidFill>
                <a:srgbClr val="C00000"/>
              </a:solidFill>
            </a:ln>
          </p:spPr>
          <p:txBody>
            <a:bodyPr wrap="square" rtlCol="0">
              <a:spAutoFit/>
            </a:bodyPr>
            <a:lstStyle/>
            <a:p>
              <a:pPr algn="ctr"/>
              <a:r>
                <a:rPr lang="en-US" b="1" dirty="0" err="1">
                  <a:latin typeface="Arial" panose="020B0604020202020204" pitchFamily="34" charset="0"/>
                  <a:cs typeface="Arial" panose="020B0604020202020204" pitchFamily="34" charset="0"/>
                </a:rPr>
                <a:t>Acción</a:t>
              </a:r>
              <a:r>
                <a:rPr lang="en-US" b="1" dirty="0">
                  <a:latin typeface="Arial" panose="020B0604020202020204" pitchFamily="34" charset="0"/>
                  <a:cs typeface="Arial" panose="020B0604020202020204" pitchFamily="34" charset="0"/>
                </a:rPr>
                <a:t> Umbral</a:t>
              </a:r>
            </a:p>
          </p:txBody>
        </p:sp>
        <p:cxnSp>
          <p:nvCxnSpPr>
            <p:cNvPr id="13" name="Straight Arrow Connector 12"/>
            <p:cNvCxnSpPr/>
            <p:nvPr/>
          </p:nvCxnSpPr>
          <p:spPr>
            <a:xfrm>
              <a:off x="5611909" y="3329520"/>
              <a:ext cx="1237129" cy="60829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799070" y="2673024"/>
              <a:ext cx="1474989" cy="646331"/>
            </a:xfrm>
            <a:prstGeom prst="rect">
              <a:avLst/>
            </a:prstGeom>
            <a:noFill/>
            <a:ln w="25400">
              <a:solidFill>
                <a:srgbClr val="0070C0"/>
              </a:solidFill>
            </a:ln>
          </p:spPr>
          <p:txBody>
            <a:bodyPr wrap="square" rtlCol="0">
              <a:spAutoFit/>
            </a:bodyPr>
            <a:lstStyle/>
            <a:p>
              <a:pPr algn="ctr"/>
              <a:r>
                <a:rPr lang="en-US" b="1">
                  <a:latin typeface="Arial" panose="020B0604020202020204" pitchFamily="34" charset="0"/>
                  <a:cs typeface="Arial" panose="020B0604020202020204" pitchFamily="34" charset="0"/>
                </a:rPr>
                <a:t>Umbral de alerta</a:t>
              </a:r>
            </a:p>
          </p:txBody>
        </p:sp>
      </p:grpSp>
      <p:sp>
        <p:nvSpPr>
          <p:cNvPr id="7" name="Title 5">
            <a:extLst>
              <a:ext uri="{FF2B5EF4-FFF2-40B4-BE49-F238E27FC236}">
                <a16:creationId xmlns:a16="http://schemas.microsoft.com/office/drawing/2014/main" id="{20D4C746-4BB2-51F5-CC32-E7F0648EA17A}"/>
              </a:ext>
            </a:extLst>
          </p:cNvPr>
          <p:cNvSpPr>
            <a:spLocks noGrp="1"/>
          </p:cNvSpPr>
          <p:nvPr>
            <p:ph type="title"/>
          </p:nvPr>
        </p:nvSpPr>
        <p:spPr/>
        <p:txBody>
          <a:bodyPr/>
          <a:lstStyle/>
          <a:p>
            <a:r>
              <a:rPr lang="es-GT" dirty="0"/>
              <a:t>Ajuste las diapositivas para mayor claridad e impacto (3/11)</a:t>
            </a:r>
            <a:endParaRPr lang="en-US" dirty="0"/>
          </a:p>
        </p:txBody>
      </p:sp>
      <p:sp>
        <p:nvSpPr>
          <p:cNvPr id="2" name="Content Placeholder 1">
            <a:extLst>
              <a:ext uri="{FF2B5EF4-FFF2-40B4-BE49-F238E27FC236}">
                <a16:creationId xmlns:a16="http://schemas.microsoft.com/office/drawing/2014/main" id="{9C02095D-82D4-F359-08E8-F70126692DF1}"/>
              </a:ext>
            </a:extLst>
          </p:cNvPr>
          <p:cNvSpPr>
            <a:spLocks noGrp="1"/>
          </p:cNvSpPr>
          <p:nvPr>
            <p:ph sz="half" idx="2"/>
          </p:nvPr>
        </p:nvSpPr>
        <p:spPr/>
        <p:txBody>
          <a:bodyPr/>
          <a:lstStyle/>
          <a:p>
            <a:pPr marL="457200" indent="-457200">
              <a:buFont typeface="+mj-lt"/>
              <a:buAutoNum type="arabicPeriod" startAt="2"/>
            </a:pPr>
            <a:r>
              <a:rPr lang="es-GT" noProof="0" dirty="0">
                <a:latin typeface="Arial" panose="020B0604020202020204" pitchFamily="34" charset="0"/>
                <a:cs typeface="Arial" panose="020B0604020202020204" pitchFamily="34" charset="0"/>
              </a:rPr>
              <a:t>Utilice el color para dar énfasis y claridad</a:t>
            </a:r>
          </a:p>
          <a:p>
            <a:pPr lvl="1">
              <a:buClr>
                <a:srgbClr val="00953A"/>
              </a:buClr>
              <a:buFont typeface="Wingdings" panose="05000000000000000000" pitchFamily="2" charset="2"/>
              <a:buChar char="§"/>
            </a:pPr>
            <a:r>
              <a:rPr lang="es-GT" noProof="0" dirty="0">
                <a:latin typeface="Arial" panose="020B0604020202020204" pitchFamily="34" charset="0"/>
                <a:cs typeface="Arial" panose="020B0604020202020204" pitchFamily="34" charset="0"/>
              </a:rPr>
              <a:t>El color distingue el Umbral de Alerta (azul) del Umbral de Acción</a:t>
            </a:r>
            <a:endParaRPr lang="es-GT" noProof="0" dirty="0"/>
          </a:p>
        </p:txBody>
      </p:sp>
      <p:sp>
        <p:nvSpPr>
          <p:cNvPr id="4" name="TextBox 3">
            <a:extLst>
              <a:ext uri="{FF2B5EF4-FFF2-40B4-BE49-F238E27FC236}">
                <a16:creationId xmlns:a16="http://schemas.microsoft.com/office/drawing/2014/main" id="{591F07EB-A395-95A7-0594-3D0028307DF8}"/>
              </a:ext>
            </a:extLst>
          </p:cNvPr>
          <p:cNvSpPr txBox="1"/>
          <p:nvPr/>
        </p:nvSpPr>
        <p:spPr>
          <a:xfrm>
            <a:off x="7870959" y="3393121"/>
            <a:ext cx="1787549" cy="307777"/>
          </a:xfrm>
          <a:prstGeom prst="rect">
            <a:avLst/>
          </a:prstGeom>
          <a:solidFill>
            <a:schemeClr val="bg1"/>
          </a:solidFill>
          <a:ln>
            <a:noFill/>
          </a:ln>
        </p:spPr>
        <p:txBody>
          <a:bodyPr wrap="square" rtlCol="0">
            <a:spAutoFit/>
          </a:bodyPr>
          <a:lstStyle/>
          <a:p>
            <a:r>
              <a:rPr lang="en-US" sz="1400" b="1" dirty="0"/>
              <a:t>Umbral de </a:t>
            </a:r>
            <a:r>
              <a:rPr lang="en-US" sz="1400" b="1" dirty="0" err="1"/>
              <a:t>Acción</a:t>
            </a:r>
            <a:endParaRPr lang="es-GT" sz="1400" b="1" dirty="0"/>
          </a:p>
        </p:txBody>
      </p:sp>
    </p:spTree>
    <p:extLst>
      <p:ext uri="{BB962C8B-B14F-4D97-AF65-F5344CB8AC3E}">
        <p14:creationId xmlns:p14="http://schemas.microsoft.com/office/powerpoint/2010/main" val="14522717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Arrow 10"/>
          <p:cNvSpPr/>
          <p:nvPr/>
        </p:nvSpPr>
        <p:spPr>
          <a:xfrm>
            <a:off x="5819778" y="3810000"/>
            <a:ext cx="666748" cy="533400"/>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ndParaRPr>
          </a:p>
        </p:txBody>
      </p:sp>
      <p:graphicFrame>
        <p:nvGraphicFramePr>
          <p:cNvPr id="3" name="Table 2">
            <a:extLst>
              <a:ext uri="{FF2B5EF4-FFF2-40B4-BE49-F238E27FC236}">
                <a16:creationId xmlns:a16="http://schemas.microsoft.com/office/drawing/2014/main" id="{810FE71E-84DE-BAE7-8703-CC83AD77073F}"/>
              </a:ext>
            </a:extLst>
          </p:cNvPr>
          <p:cNvGraphicFramePr>
            <a:graphicFrameLocks noGrp="1"/>
          </p:cNvGraphicFramePr>
          <p:nvPr>
            <p:extLst>
              <p:ext uri="{D42A27DB-BD31-4B8C-83A1-F6EECF244321}">
                <p14:modId xmlns:p14="http://schemas.microsoft.com/office/powerpoint/2010/main" val="2801554722"/>
              </p:ext>
            </p:extLst>
          </p:nvPr>
        </p:nvGraphicFramePr>
        <p:xfrm>
          <a:off x="1504952" y="2133600"/>
          <a:ext cx="4095752" cy="3850003"/>
        </p:xfrm>
        <a:graphic>
          <a:graphicData uri="http://schemas.openxmlformats.org/drawingml/2006/table">
            <a:tbl>
              <a:tblPr firstRow="1" bandRow="1">
                <a:tableStyleId>{F5AB1C69-6EDB-4FF4-983F-18BD219EF322}</a:tableStyleId>
              </a:tblPr>
              <a:tblGrid>
                <a:gridCol w="4095752">
                  <a:extLst>
                    <a:ext uri="{9D8B030D-6E8A-4147-A177-3AD203B41FA5}">
                      <a16:colId xmlns:a16="http://schemas.microsoft.com/office/drawing/2014/main" val="1802253011"/>
                    </a:ext>
                  </a:extLst>
                </a:gridCol>
              </a:tblGrid>
              <a:tr h="902831">
                <a:tc>
                  <a:txBody>
                    <a:bodyPr/>
                    <a:lstStyle/>
                    <a:p>
                      <a:pPr algn="ctr"/>
                      <a:r>
                        <a:rPr lang="es-GT" sz="2600" b="1" noProof="0" dirty="0">
                          <a:solidFill>
                            <a:schemeClr val="tx1"/>
                          </a:solidFill>
                        </a:rPr>
                        <a:t>De este </a:t>
                      </a:r>
                    </a:p>
                    <a:p>
                      <a:pPr algn="ctr"/>
                      <a:r>
                        <a:rPr lang="es-GT" sz="2600" b="1" noProof="0" dirty="0">
                          <a:solidFill>
                            <a:schemeClr val="tx1"/>
                          </a:solidFill>
                        </a:rPr>
                        <a:t>(Lo que dice)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544839477"/>
                  </a:ext>
                </a:extLst>
              </a:tr>
              <a:tr h="2947172">
                <a:tc>
                  <a:txBody>
                    <a:bodyPr/>
                    <a:lstStyle/>
                    <a:p>
                      <a:pPr>
                        <a:spcBef>
                          <a:spcPts val="1350"/>
                        </a:spcBef>
                        <a:buClr>
                          <a:srgbClr val="00A94F"/>
                        </a:buClr>
                        <a:buSzPct val="85000"/>
                      </a:pPr>
                      <a:r>
                        <a:rPr lang="es-GT" sz="2000" noProof="0" dirty="0"/>
                        <a:t>No utilice frases completas. Utilice frases. Por ejemplo, puede omitir los artículos (el, y, un, su)</a:t>
                      </a:r>
                    </a:p>
                    <a:p>
                      <a:pPr>
                        <a:spcBef>
                          <a:spcPts val="1350"/>
                        </a:spcBef>
                        <a:buClr>
                          <a:srgbClr val="00A94F"/>
                        </a:buClr>
                        <a:buSzPct val="85000"/>
                      </a:pPr>
                      <a:r>
                        <a:rPr lang="es-GT" sz="2000" noProof="0" dirty="0"/>
                        <a:t>No utilice signos de puntuación al final de la frase. Ralentiza el proceso de lectura para el público.</a:t>
                      </a:r>
                    </a:p>
                    <a:p>
                      <a:pPr>
                        <a:spcBef>
                          <a:spcPts val="1350"/>
                        </a:spcBef>
                        <a:buClr>
                          <a:srgbClr val="00A94F"/>
                        </a:buClr>
                        <a:buSzPct val="85000"/>
                      </a:pPr>
                      <a:r>
                        <a:rPr lang="es-GT" sz="2000" noProof="0" dirty="0"/>
                        <a:t>Utilice viñetas para identificar rápidamente cuestiones clave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2349923"/>
                  </a:ext>
                </a:extLst>
              </a:tr>
            </a:tbl>
          </a:graphicData>
        </a:graphic>
      </p:graphicFrame>
      <p:graphicFrame>
        <p:nvGraphicFramePr>
          <p:cNvPr id="4" name="Table 3">
            <a:extLst>
              <a:ext uri="{FF2B5EF4-FFF2-40B4-BE49-F238E27FC236}">
                <a16:creationId xmlns:a16="http://schemas.microsoft.com/office/drawing/2014/main" id="{C33F48E2-D811-FC6D-2AB4-D7D04C780B32}"/>
              </a:ext>
            </a:extLst>
          </p:cNvPr>
          <p:cNvGraphicFramePr>
            <a:graphicFrameLocks noGrp="1"/>
          </p:cNvGraphicFramePr>
          <p:nvPr>
            <p:extLst>
              <p:ext uri="{D42A27DB-BD31-4B8C-83A1-F6EECF244321}">
                <p14:modId xmlns:p14="http://schemas.microsoft.com/office/powerpoint/2010/main" val="610393487"/>
              </p:ext>
            </p:extLst>
          </p:nvPr>
        </p:nvGraphicFramePr>
        <p:xfrm>
          <a:off x="6705600" y="2133600"/>
          <a:ext cx="4095752" cy="3886200"/>
        </p:xfrm>
        <a:graphic>
          <a:graphicData uri="http://schemas.openxmlformats.org/drawingml/2006/table">
            <a:tbl>
              <a:tblPr firstRow="1" bandRow="1">
                <a:tableStyleId>{F5AB1C69-6EDB-4FF4-983F-18BD219EF322}</a:tableStyleId>
              </a:tblPr>
              <a:tblGrid>
                <a:gridCol w="4095752">
                  <a:extLst>
                    <a:ext uri="{9D8B030D-6E8A-4147-A177-3AD203B41FA5}">
                      <a16:colId xmlns:a16="http://schemas.microsoft.com/office/drawing/2014/main" val="1802253011"/>
                    </a:ext>
                  </a:extLst>
                </a:gridCol>
              </a:tblGrid>
              <a:tr h="898460">
                <a:tc>
                  <a:txBody>
                    <a:bodyPr/>
                    <a:lstStyle/>
                    <a:p>
                      <a:pPr algn="ctr"/>
                      <a:r>
                        <a:rPr lang="es-GT" sz="2600" b="1" noProof="0" dirty="0">
                          <a:solidFill>
                            <a:schemeClr val="tx1"/>
                          </a:solidFill>
                        </a:rPr>
                        <a:t>A este</a:t>
                      </a:r>
                    </a:p>
                    <a:p>
                      <a:pPr algn="ctr"/>
                      <a:r>
                        <a:rPr lang="es-GT" sz="2600" b="1" noProof="0" dirty="0">
                          <a:solidFill>
                            <a:schemeClr val="tx1"/>
                          </a:solidFill>
                        </a:rPr>
                        <a:t>(Lo que muestra)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544839477"/>
                  </a:ext>
                </a:extLst>
              </a:tr>
              <a:tr h="2987740">
                <a:tc>
                  <a:txBody>
                    <a:bodyPr/>
                    <a:lstStyle/>
                    <a:p>
                      <a:pPr>
                        <a:lnSpc>
                          <a:spcPct val="90000"/>
                        </a:lnSpc>
                        <a:spcBef>
                          <a:spcPts val="1200"/>
                        </a:spcBef>
                        <a:buClr>
                          <a:schemeClr val="tx1"/>
                        </a:buClr>
                        <a:buSzPct val="85000"/>
                        <a:defRPr/>
                      </a:pPr>
                      <a:r>
                        <a:rPr lang="es-GT" sz="2800" noProof="0" dirty="0">
                          <a:latin typeface="+mn-lt"/>
                          <a:cs typeface="Arial"/>
                        </a:rPr>
                        <a:t>Para un texto más corto, utilice</a:t>
                      </a:r>
                    </a:p>
                    <a:p>
                      <a:pPr marL="231775" indent="-231775">
                        <a:lnSpc>
                          <a:spcPct val="90000"/>
                        </a:lnSpc>
                        <a:spcBef>
                          <a:spcPts val="1200"/>
                        </a:spcBef>
                        <a:buClrTx/>
                        <a:buSzPct val="85000"/>
                        <a:buFont typeface="Arial" panose="020B0604020202020204" pitchFamily="34" charset="0"/>
                        <a:buChar char="•"/>
                        <a:defRPr/>
                      </a:pPr>
                      <a:r>
                        <a:rPr lang="es-GT" sz="2400" noProof="0" dirty="0">
                          <a:latin typeface="+mn-lt"/>
                          <a:cs typeface="Arial"/>
                        </a:rPr>
                        <a:t>Frases</a:t>
                      </a:r>
                    </a:p>
                    <a:p>
                      <a:pPr marL="231775" indent="-231775">
                        <a:lnSpc>
                          <a:spcPct val="90000"/>
                        </a:lnSpc>
                        <a:spcBef>
                          <a:spcPts val="1200"/>
                        </a:spcBef>
                        <a:buClrTx/>
                        <a:buSzPct val="85000"/>
                        <a:buFont typeface="Arial" panose="020B0604020202020204" pitchFamily="34" charset="0"/>
                        <a:buChar char="•"/>
                        <a:defRPr/>
                      </a:pPr>
                      <a:r>
                        <a:rPr lang="es-GT" sz="2400" noProof="0" dirty="0">
                          <a:latin typeface="+mn-lt"/>
                          <a:cs typeface="Arial"/>
                        </a:rPr>
                        <a:t>Puntuación abierta</a:t>
                      </a:r>
                    </a:p>
                    <a:p>
                      <a:pPr marL="231775" indent="-231775">
                        <a:lnSpc>
                          <a:spcPct val="90000"/>
                        </a:lnSpc>
                        <a:spcBef>
                          <a:spcPts val="1200"/>
                        </a:spcBef>
                        <a:buClrTx/>
                        <a:buSzPct val="85000"/>
                        <a:buFont typeface="Arial" panose="020B0604020202020204" pitchFamily="34" charset="0"/>
                        <a:buChar char="•"/>
                        <a:defRPr/>
                      </a:pPr>
                      <a:r>
                        <a:rPr lang="es-GT" sz="2400" noProof="0" dirty="0">
                          <a:latin typeface="+mn-lt"/>
                          <a:cs typeface="Arial"/>
                        </a:rPr>
                        <a:t>Viñetas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2349923"/>
                  </a:ext>
                </a:extLst>
              </a:tr>
            </a:tbl>
          </a:graphicData>
        </a:graphic>
      </p:graphicFrame>
      <p:sp>
        <p:nvSpPr>
          <p:cNvPr id="10" name="Title 5">
            <a:extLst>
              <a:ext uri="{FF2B5EF4-FFF2-40B4-BE49-F238E27FC236}">
                <a16:creationId xmlns:a16="http://schemas.microsoft.com/office/drawing/2014/main" id="{BC18571E-5CA5-FB60-8F39-ABC2AAE67975}"/>
              </a:ext>
            </a:extLst>
          </p:cNvPr>
          <p:cNvSpPr>
            <a:spLocks noGrp="1"/>
          </p:cNvSpPr>
          <p:nvPr>
            <p:ph type="title"/>
          </p:nvPr>
        </p:nvSpPr>
        <p:spPr/>
        <p:txBody>
          <a:bodyPr/>
          <a:lstStyle/>
          <a:p>
            <a:r>
              <a:rPr lang="es-GT" dirty="0"/>
              <a:t>Ajuste las diapositivas para mayor claridad e impacto (4/11)</a:t>
            </a:r>
            <a:endParaRPr lang="en-US" dirty="0"/>
          </a:p>
        </p:txBody>
      </p:sp>
      <p:sp>
        <p:nvSpPr>
          <p:cNvPr id="5" name="Content Placeholder 4">
            <a:extLst>
              <a:ext uri="{FF2B5EF4-FFF2-40B4-BE49-F238E27FC236}">
                <a16:creationId xmlns:a16="http://schemas.microsoft.com/office/drawing/2014/main" id="{20F65EA7-9629-70E0-A85D-3E22B86A40AC}"/>
              </a:ext>
            </a:extLst>
          </p:cNvPr>
          <p:cNvSpPr>
            <a:spLocks noGrp="1"/>
          </p:cNvSpPr>
          <p:nvPr>
            <p:ph sz="half" idx="2"/>
          </p:nvPr>
        </p:nvSpPr>
        <p:spPr/>
        <p:txBody>
          <a:bodyPr/>
          <a:lstStyle/>
          <a:p>
            <a:pPr marL="0" indent="0">
              <a:buNone/>
            </a:pPr>
            <a:r>
              <a:rPr lang="en-US" dirty="0">
                <a:latin typeface="Arial" panose="020B0604020202020204" pitchFamily="34" charset="0"/>
                <a:cs typeface="Arial" panose="020B0604020202020204" pitchFamily="34" charset="0"/>
              </a:rPr>
              <a:t>3. </a:t>
            </a:r>
            <a:r>
              <a:rPr lang="en-US" dirty="0" err="1">
                <a:latin typeface="Arial" panose="020B0604020202020204" pitchFamily="34" charset="0"/>
                <a:cs typeface="Arial" panose="020B0604020202020204" pitchFamily="34" charset="0"/>
              </a:rPr>
              <a:t>Limite</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cantidad</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texto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las </a:t>
            </a:r>
            <a:r>
              <a:rPr lang="en-US" dirty="0" err="1">
                <a:latin typeface="Arial" panose="020B0604020202020204" pitchFamily="34" charset="0"/>
                <a:cs typeface="Arial" panose="020B0604020202020204" pitchFamily="34" charset="0"/>
              </a:rPr>
              <a:t>diapositivas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5230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a:extLst>
              <a:ext uri="{FF2B5EF4-FFF2-40B4-BE49-F238E27FC236}">
                <a16:creationId xmlns:a16="http://schemas.microsoft.com/office/drawing/2014/main" id="{FD9B34E9-EEFC-D6A6-55FD-92B1EB3ECE02}"/>
              </a:ext>
            </a:extLst>
          </p:cNvPr>
          <p:cNvSpPr>
            <a:spLocks noGrp="1"/>
          </p:cNvSpPr>
          <p:nvPr>
            <p:ph type="title"/>
          </p:nvPr>
        </p:nvSpPr>
        <p:spPr/>
        <p:txBody>
          <a:bodyPr/>
          <a:lstStyle/>
          <a:p>
            <a:r>
              <a:rPr lang="es-GT" dirty="0"/>
              <a:t>Ajuste las diapositivas para mayor claridad e impacto (5/11)</a:t>
            </a:r>
            <a:endParaRPr lang="en-US" dirty="0"/>
          </a:p>
        </p:txBody>
      </p:sp>
      <p:sp>
        <p:nvSpPr>
          <p:cNvPr id="5" name="Content Placeholder 2"/>
          <p:cNvSpPr>
            <a:spLocks noGrp="1"/>
          </p:cNvSpPr>
          <p:nvPr>
            <p:ph sz="half" idx="2"/>
          </p:nvPr>
        </p:nvSpPr>
        <p:spPr>
          <a:noFill/>
          <a:ln w="6350">
            <a:noFill/>
          </a:ln>
        </p:spPr>
        <p:txBody>
          <a:bodyPr vert="horz" wrap="square" lIns="91440" tIns="91440" rIns="91440" bIns="45720" numCol="1" anchor="t" anchorCtr="0" compatLnSpc="1">
            <a:prstTxWarp prst="textNoShape">
              <a:avLst/>
            </a:prstTxWarp>
            <a:normAutofit/>
          </a:bodyPr>
          <a:lstStyle/>
          <a:p>
            <a:pPr marL="0" indent="0">
              <a:spcBef>
                <a:spcPts val="0"/>
              </a:spcBef>
              <a:buSzPct val="85000"/>
              <a:buNone/>
            </a:pPr>
            <a:r>
              <a:rPr lang="en-US">
                <a:latin typeface="Arial" panose="020B0604020202020204" pitchFamily="34" charset="0"/>
                <a:cs typeface="Arial" panose="020B0604020202020204" pitchFamily="34" charset="0"/>
              </a:rPr>
              <a:t>4. Utilice un tipo de letra adecuado</a:t>
            </a:r>
            <a:endParaRPr lang="en-US"/>
          </a:p>
        </p:txBody>
      </p:sp>
      <p:grpSp>
        <p:nvGrpSpPr>
          <p:cNvPr id="3" name="Group 2">
            <a:extLst>
              <a:ext uri="{FF2B5EF4-FFF2-40B4-BE49-F238E27FC236}">
                <a16:creationId xmlns:a16="http://schemas.microsoft.com/office/drawing/2014/main" id="{4A089985-9FC7-570F-EE6F-815D598F0451}"/>
              </a:ext>
            </a:extLst>
          </p:cNvPr>
          <p:cNvGrpSpPr/>
          <p:nvPr/>
        </p:nvGrpSpPr>
        <p:grpSpPr>
          <a:xfrm>
            <a:off x="948510" y="3878453"/>
            <a:ext cx="949842" cy="1323439"/>
            <a:chOff x="2098158" y="2224287"/>
            <a:chExt cx="949842" cy="1323439"/>
          </a:xfrm>
        </p:grpSpPr>
        <p:sp>
          <p:nvSpPr>
            <p:cNvPr id="10" name="TextBox 9"/>
            <p:cNvSpPr txBox="1"/>
            <p:nvPr/>
          </p:nvSpPr>
          <p:spPr>
            <a:xfrm>
              <a:off x="2098158" y="2224287"/>
              <a:ext cx="949842" cy="1323439"/>
            </a:xfrm>
            <a:prstGeom prst="rect">
              <a:avLst/>
            </a:prstGeom>
            <a:solidFill>
              <a:srgbClr val="0070C0"/>
            </a:solidFill>
            <a:ln>
              <a:solidFill>
                <a:schemeClr val="tx1"/>
              </a:solidFill>
            </a:ln>
          </p:spPr>
          <p:txBody>
            <a:bodyPr wrap="square" rtlCol="0">
              <a:spAutoFit/>
            </a:bodyPr>
            <a:lstStyle/>
            <a:p>
              <a:pPr algn="ctr"/>
              <a:r>
                <a:rPr lang="en-US" sz="8000">
                  <a:solidFill>
                    <a:schemeClr val="bg1"/>
                  </a:solidFill>
                  <a:latin typeface="Times New Roman" pitchFamily="18" charset="0"/>
                  <a:cs typeface="Times New Roman" pitchFamily="18" charset="0"/>
                </a:rPr>
                <a:t>T</a:t>
              </a:r>
            </a:p>
          </p:txBody>
        </p:sp>
        <p:sp>
          <p:nvSpPr>
            <p:cNvPr id="11" name="Oval 10"/>
            <p:cNvSpPr/>
            <p:nvPr/>
          </p:nvSpPr>
          <p:spPr>
            <a:xfrm>
              <a:off x="2718114" y="2499326"/>
              <a:ext cx="326251" cy="291754"/>
            </a:xfrm>
            <a:prstGeom prst="ellipse">
              <a:avLst/>
            </a:pr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2" name="Oval 11"/>
            <p:cNvSpPr/>
            <p:nvPr/>
          </p:nvSpPr>
          <p:spPr>
            <a:xfrm>
              <a:off x="2377170" y="3073864"/>
              <a:ext cx="391818" cy="310708"/>
            </a:xfrm>
            <a:prstGeom prst="ellipse">
              <a:avLst/>
            </a:pr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endParaRPr>
            </a:p>
          </p:txBody>
        </p:sp>
      </p:grpSp>
      <p:grpSp>
        <p:nvGrpSpPr>
          <p:cNvPr id="2" name="Group 1">
            <a:extLst>
              <a:ext uri="{FF2B5EF4-FFF2-40B4-BE49-F238E27FC236}">
                <a16:creationId xmlns:a16="http://schemas.microsoft.com/office/drawing/2014/main" id="{7808BEC0-A343-315E-3D28-F9AF9C3A7E2E}"/>
              </a:ext>
            </a:extLst>
          </p:cNvPr>
          <p:cNvGrpSpPr/>
          <p:nvPr/>
        </p:nvGrpSpPr>
        <p:grpSpPr>
          <a:xfrm>
            <a:off x="4402574" y="2774139"/>
            <a:ext cx="3733800" cy="2667000"/>
            <a:chOff x="6229148" y="1143001"/>
            <a:chExt cx="3733800" cy="2667000"/>
          </a:xfrm>
        </p:grpSpPr>
        <p:sp>
          <p:nvSpPr>
            <p:cNvPr id="13" name="Content Placeholder 2"/>
            <p:cNvSpPr txBox="1">
              <a:spLocks/>
            </p:cNvSpPr>
            <p:nvPr/>
          </p:nvSpPr>
          <p:spPr>
            <a:xfrm>
              <a:off x="6229148" y="1143001"/>
              <a:ext cx="3733800" cy="2667000"/>
            </a:xfrm>
            <a:prstGeom prst="rect">
              <a:avLst/>
            </a:prstGeom>
            <a:noFill/>
            <a:ln w="6350">
              <a:noFill/>
            </a:ln>
          </p:spPr>
          <p:txBody>
            <a:bodyPr vert="horz" lIns="91440" tIns="91440" rIns="91440" bIns="45720" rtlCol="0">
              <a:normAutofit/>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SzPct val="85000"/>
                <a:buNone/>
              </a:pPr>
              <a:r>
                <a:rPr lang="es-GT" noProof="0" dirty="0">
                  <a:latin typeface="+mn-lt"/>
                </a:rPr>
                <a:t>Utilizar </a:t>
              </a:r>
              <a:r>
                <a:rPr lang="es-GT" b="1" noProof="0" dirty="0">
                  <a:latin typeface="+mn-lt"/>
                </a:rPr>
                <a:t>sólo</a:t>
              </a:r>
            </a:p>
            <a:p>
              <a:pPr marL="0" indent="0" algn="ctr">
                <a:spcBef>
                  <a:spcPts val="0"/>
                </a:spcBef>
                <a:buSzPct val="85000"/>
                <a:buNone/>
              </a:pPr>
              <a:r>
                <a:rPr lang="es-GT" noProof="0" dirty="0">
                  <a:latin typeface="+mn-lt"/>
                </a:rPr>
                <a:t>fuentes </a:t>
              </a:r>
              <a:r>
                <a:rPr lang="es-GT" i="1" noProof="0" dirty="0" err="1">
                  <a:latin typeface="+mn-lt"/>
                </a:rPr>
                <a:t>sans</a:t>
              </a:r>
              <a:r>
                <a:rPr lang="es-GT" i="1" noProof="0" dirty="0">
                  <a:latin typeface="+mn-lt"/>
                </a:rPr>
                <a:t> serif</a:t>
              </a:r>
            </a:p>
            <a:p>
              <a:pPr marL="1139825" lvl="1" indent="0">
                <a:spcBef>
                  <a:spcPts val="1200"/>
                </a:spcBef>
                <a:buClr>
                  <a:schemeClr val="bg2">
                    <a:lumMod val="40000"/>
                    <a:lumOff val="60000"/>
                  </a:schemeClr>
                </a:buClr>
                <a:buSzPct val="85000"/>
                <a:buNone/>
              </a:pPr>
              <a:r>
                <a:rPr lang="en-US" dirty="0"/>
                <a:t>Arial </a:t>
              </a:r>
            </a:p>
            <a:p>
              <a:pPr marL="1139825" lvl="1" indent="0">
                <a:spcBef>
                  <a:spcPts val="0"/>
                </a:spcBef>
                <a:buClr>
                  <a:schemeClr val="bg2">
                    <a:lumMod val="40000"/>
                    <a:lumOff val="60000"/>
                  </a:schemeClr>
                </a:buClr>
                <a:buSzPct val="85000"/>
                <a:buNone/>
              </a:pPr>
              <a:r>
                <a:rPr lang="en-US" dirty="0">
                  <a:latin typeface="Calibri" panose="020F0502020204030204" pitchFamily="34" charset="0"/>
                </a:rPr>
                <a:t>Calibri</a:t>
              </a:r>
            </a:p>
            <a:p>
              <a:pPr marL="1139825" lvl="1" indent="0">
                <a:spcBef>
                  <a:spcPts val="0"/>
                </a:spcBef>
                <a:buClr>
                  <a:schemeClr val="bg2">
                    <a:lumMod val="40000"/>
                    <a:lumOff val="60000"/>
                  </a:schemeClr>
                </a:buClr>
                <a:buSzPct val="85000"/>
                <a:buNone/>
              </a:pPr>
              <a:r>
                <a:rPr lang="en-US" dirty="0">
                  <a:latin typeface="Myriad Pro" pitchFamily="34" charset="0"/>
                </a:rPr>
                <a:t>Myriad pro </a:t>
              </a:r>
              <a:endParaRPr lang="en-US" dirty="0"/>
            </a:p>
          </p:txBody>
        </p:sp>
        <p:sp>
          <p:nvSpPr>
            <p:cNvPr id="14" name="TextBox 13"/>
            <p:cNvSpPr txBox="1"/>
            <p:nvPr/>
          </p:nvSpPr>
          <p:spPr>
            <a:xfrm>
              <a:off x="6400800" y="2247315"/>
              <a:ext cx="886274" cy="1323439"/>
            </a:xfrm>
            <a:prstGeom prst="rect">
              <a:avLst/>
            </a:prstGeom>
            <a:solidFill>
              <a:srgbClr val="0070C0"/>
            </a:solidFill>
            <a:ln>
              <a:solidFill>
                <a:schemeClr val="tx1"/>
              </a:solidFill>
            </a:ln>
          </p:spPr>
          <p:txBody>
            <a:bodyPr wrap="square" rtlCol="0">
              <a:spAutoFit/>
            </a:bodyPr>
            <a:lstStyle/>
            <a:p>
              <a:pPr algn="ctr"/>
              <a:r>
                <a:rPr lang="en-US" sz="8000">
                  <a:solidFill>
                    <a:schemeClr val="bg1"/>
                  </a:solidFill>
                  <a:latin typeface="Arial" pitchFamily="34" charset="0"/>
                </a:rPr>
                <a:t>T</a:t>
              </a:r>
            </a:p>
          </p:txBody>
        </p:sp>
      </p:grpSp>
      <p:sp>
        <p:nvSpPr>
          <p:cNvPr id="15" name="Content Placeholder 2"/>
          <p:cNvSpPr txBox="1">
            <a:spLocks/>
          </p:cNvSpPr>
          <p:nvPr/>
        </p:nvSpPr>
        <p:spPr>
          <a:xfrm>
            <a:off x="8349262" y="2774139"/>
            <a:ext cx="3365936" cy="2667000"/>
          </a:xfrm>
          <a:prstGeom prst="rect">
            <a:avLst/>
          </a:prstGeom>
          <a:noFill/>
          <a:ln w="6350">
            <a:noFill/>
          </a:ln>
        </p:spPr>
        <p:txBody>
          <a:bodyPr vert="horz" lIns="91440" tIns="91440" rIns="91440" bIns="45720" rtlCol="0">
            <a:normAutofit/>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GT" noProof="0" dirty="0">
                <a:latin typeface="+mn-lt"/>
              </a:rPr>
              <a:t>SIN MAYÚSCULAS </a:t>
            </a:r>
            <a:br>
              <a:rPr lang="es-GT" noProof="0" dirty="0">
                <a:latin typeface="+mn-lt"/>
              </a:rPr>
            </a:br>
            <a:r>
              <a:rPr lang="es-GT" noProof="0" dirty="0">
                <a:latin typeface="+mn-lt"/>
              </a:rPr>
              <a:t>ni </a:t>
            </a:r>
            <a:r>
              <a:rPr lang="es-GT" u="sng" noProof="0" dirty="0">
                <a:latin typeface="+mn-lt"/>
              </a:rPr>
              <a:t>subrayados</a:t>
            </a:r>
          </a:p>
          <a:p>
            <a:pPr marL="0" indent="0" algn="ctr">
              <a:buNone/>
            </a:pPr>
            <a:endParaRPr lang="es-GT" sz="1600" u="sng" noProof="0" dirty="0">
              <a:latin typeface="Arial Black" panose="020B0A04020102020204" pitchFamily="34" charset="0"/>
            </a:endParaRPr>
          </a:p>
          <a:p>
            <a:pPr marL="228600" lvl="1" indent="0">
              <a:buNone/>
            </a:pPr>
            <a:r>
              <a:rPr lang="es-GT" noProof="0" dirty="0"/>
              <a:t>Para enfatizar utilice </a:t>
            </a:r>
            <a:r>
              <a:rPr lang="es-GT" b="1" noProof="0" dirty="0"/>
              <a:t>negrita</a:t>
            </a:r>
            <a:r>
              <a:rPr lang="es-GT" noProof="0" dirty="0"/>
              <a:t>, o </a:t>
            </a:r>
            <a:r>
              <a:rPr lang="es-GT" noProof="0" dirty="0">
                <a:solidFill>
                  <a:srgbClr val="0070C0"/>
                </a:solidFill>
              </a:rPr>
              <a:t>color</a:t>
            </a:r>
            <a:r>
              <a:rPr lang="es-GT" noProof="0" dirty="0"/>
              <a:t>, o </a:t>
            </a:r>
            <a:r>
              <a:rPr lang="es-GT" b="1" noProof="0" dirty="0">
                <a:solidFill>
                  <a:srgbClr val="0070C0"/>
                </a:solidFill>
              </a:rPr>
              <a:t>color negrita</a:t>
            </a:r>
            <a:endParaRPr lang="es-GT" noProof="0" dirty="0">
              <a:solidFill>
                <a:srgbClr val="0070C0"/>
              </a:solidFill>
            </a:endParaRPr>
          </a:p>
        </p:txBody>
      </p:sp>
      <p:sp>
        <p:nvSpPr>
          <p:cNvPr id="6" name="TextBox 5">
            <a:extLst>
              <a:ext uri="{FF2B5EF4-FFF2-40B4-BE49-F238E27FC236}">
                <a16:creationId xmlns:a16="http://schemas.microsoft.com/office/drawing/2014/main" id="{D598937E-F83B-58D5-2FC5-31DDD1090C4B}"/>
              </a:ext>
            </a:extLst>
          </p:cNvPr>
          <p:cNvSpPr txBox="1"/>
          <p:nvPr/>
        </p:nvSpPr>
        <p:spPr>
          <a:xfrm>
            <a:off x="838200" y="2085016"/>
            <a:ext cx="2669226" cy="1815882"/>
          </a:xfrm>
          <a:prstGeom prst="rect">
            <a:avLst/>
          </a:prstGeom>
          <a:noFill/>
        </p:spPr>
        <p:txBody>
          <a:bodyPr wrap="square" rtlCol="0">
            <a:spAutoFit/>
          </a:bodyPr>
          <a:lstStyle/>
          <a:p>
            <a:pPr algn="ctr"/>
            <a:r>
              <a:rPr lang="es-GT" sz="2800" b="1" noProof="0" dirty="0"/>
              <a:t>No </a:t>
            </a:r>
            <a:r>
              <a:rPr lang="es-GT" sz="2800" noProof="0" dirty="0"/>
              <a:t>utilice </a:t>
            </a:r>
            <a:r>
              <a:rPr lang="es-GT" sz="2800" b="1" noProof="0" dirty="0"/>
              <a:t>nunca </a:t>
            </a:r>
            <a:r>
              <a:rPr lang="es-GT" sz="2800" noProof="0" dirty="0"/>
              <a:t>fuentes con curvas o novedosas</a:t>
            </a:r>
          </a:p>
        </p:txBody>
      </p:sp>
      <p:sp>
        <p:nvSpPr>
          <p:cNvPr id="7" name="TextBox 6">
            <a:extLst>
              <a:ext uri="{FF2B5EF4-FFF2-40B4-BE49-F238E27FC236}">
                <a16:creationId xmlns:a16="http://schemas.microsoft.com/office/drawing/2014/main" id="{3CB57F73-5D01-1089-B197-7DAA1925D70E}"/>
              </a:ext>
            </a:extLst>
          </p:cNvPr>
          <p:cNvSpPr txBox="1"/>
          <p:nvPr/>
        </p:nvSpPr>
        <p:spPr>
          <a:xfrm>
            <a:off x="1726700" y="3878453"/>
            <a:ext cx="2209800" cy="923330"/>
          </a:xfrm>
          <a:prstGeom prst="rect">
            <a:avLst/>
          </a:prstGeom>
          <a:noFill/>
        </p:spPr>
        <p:txBody>
          <a:bodyPr wrap="square" rtlCol="0">
            <a:spAutoFit/>
          </a:bodyPr>
          <a:lstStyle/>
          <a:p>
            <a:pPr marL="236537">
              <a:spcBef>
                <a:spcPts val="1200"/>
              </a:spcBef>
              <a:buSzPct val="85000"/>
            </a:pPr>
            <a:r>
              <a:rPr lang="en-US">
                <a:latin typeface="Times New Roman" pitchFamily="18" charset="0"/>
                <a:cs typeface="Times New Roman" pitchFamily="18" charset="0"/>
              </a:rPr>
              <a:t>Times New Roman</a:t>
            </a:r>
          </a:p>
          <a:p>
            <a:pPr marL="236537">
              <a:buSzPct val="85000"/>
            </a:pPr>
            <a:r>
              <a:rPr lang="en-US">
                <a:latin typeface="Comic Sans MS" pitchFamily="66" charset="0"/>
              </a:rPr>
              <a:t>Comic Sans   </a:t>
            </a:r>
          </a:p>
          <a:p>
            <a:endParaRPr lang="en-US"/>
          </a:p>
        </p:txBody>
      </p:sp>
    </p:spTree>
    <p:extLst>
      <p:ext uri="{BB962C8B-B14F-4D97-AF65-F5344CB8AC3E}">
        <p14:creationId xmlns:p14="http://schemas.microsoft.com/office/powerpoint/2010/main" val="35858003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a:extLst>
              <a:ext uri="{FF2B5EF4-FFF2-40B4-BE49-F238E27FC236}">
                <a16:creationId xmlns:a16="http://schemas.microsoft.com/office/drawing/2014/main" id="{D06AB905-8951-F499-44F9-B3F91BFFDA6E}"/>
              </a:ext>
            </a:extLst>
          </p:cNvPr>
          <p:cNvSpPr>
            <a:spLocks noGrp="1"/>
          </p:cNvSpPr>
          <p:nvPr>
            <p:ph type="title"/>
          </p:nvPr>
        </p:nvSpPr>
        <p:spPr/>
        <p:txBody>
          <a:bodyPr/>
          <a:lstStyle/>
          <a:p>
            <a:r>
              <a:rPr lang="es-GT" dirty="0"/>
              <a:t>Ajuste las diapositivas para mayor claridad e impacto (6/11)</a:t>
            </a:r>
            <a:endParaRPr lang="en-US" dirty="0"/>
          </a:p>
        </p:txBody>
      </p:sp>
      <p:sp>
        <p:nvSpPr>
          <p:cNvPr id="9" name="Content Placeholder 8">
            <a:extLst>
              <a:ext uri="{FF2B5EF4-FFF2-40B4-BE49-F238E27FC236}">
                <a16:creationId xmlns:a16="http://schemas.microsoft.com/office/drawing/2014/main" id="{B0E536D6-A516-DB16-6319-45B3E2C69C44}"/>
              </a:ext>
            </a:extLst>
          </p:cNvPr>
          <p:cNvSpPr>
            <a:spLocks noGrp="1"/>
          </p:cNvSpPr>
          <p:nvPr>
            <p:ph sz="half" idx="2"/>
          </p:nvPr>
        </p:nvSpPr>
        <p:spPr/>
        <p:txBody>
          <a:bodyPr/>
          <a:lstStyle/>
          <a:p>
            <a:pPr marL="514350" indent="-514350">
              <a:buFont typeface="+mj-lt"/>
              <a:buAutoNum type="arabicPeriod" startAt="5"/>
            </a:pPr>
            <a:r>
              <a:rPr lang="es-GT" noProof="0" dirty="0"/>
              <a:t>Utilice un tipo de letra lo suficientemente grande para </a:t>
            </a:r>
            <a:br>
              <a:rPr lang="es-GT" noProof="0" dirty="0"/>
            </a:br>
            <a:r>
              <a:rPr lang="es-GT" noProof="0" dirty="0"/>
              <a:t>poder leerlo.</a:t>
            </a:r>
          </a:p>
          <a:p>
            <a:pPr lvl="1"/>
            <a:r>
              <a:rPr lang="es-GT" noProof="0" dirty="0"/>
              <a:t>Tamaños apropiados recomendados para el encabezado y el cuerpo:</a:t>
            </a:r>
          </a:p>
          <a:p>
            <a:pPr marL="457200" lvl="1" indent="0">
              <a:buNone/>
            </a:pPr>
            <a:endParaRPr lang="es-GT" noProof="0" dirty="0"/>
          </a:p>
          <a:p>
            <a:pPr lvl="2"/>
            <a:r>
              <a:rPr lang="es-GT" sz="3600" noProof="0" dirty="0"/>
              <a:t>Encabezado: 36 pt </a:t>
            </a:r>
            <a:r>
              <a:rPr lang="es-GT" sz="3200" noProof="0" dirty="0"/>
              <a:t>(32 pt está bien)</a:t>
            </a:r>
          </a:p>
          <a:p>
            <a:pPr lvl="2"/>
            <a:r>
              <a:rPr lang="es-GT" sz="2800" noProof="0" dirty="0"/>
              <a:t>Cuerpo: 28 pt </a:t>
            </a:r>
            <a:r>
              <a:rPr lang="es-GT" sz="2400" noProof="0" dirty="0"/>
              <a:t>(24 pt está bien)</a:t>
            </a:r>
          </a:p>
          <a:p>
            <a:pPr lvl="2"/>
            <a:r>
              <a:rPr lang="es-GT" noProof="0" dirty="0"/>
              <a:t>20 pt. mínimo</a:t>
            </a:r>
          </a:p>
        </p:txBody>
      </p:sp>
    </p:spTree>
    <p:extLst>
      <p:ext uri="{BB962C8B-B14F-4D97-AF65-F5344CB8AC3E}">
        <p14:creationId xmlns:p14="http://schemas.microsoft.com/office/powerpoint/2010/main" val="1198304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908F087-999A-5EB2-9C1B-F1DFC80AADA9}"/>
              </a:ext>
            </a:extLst>
          </p:cNvPr>
          <p:cNvSpPr>
            <a:spLocks noGrp="1"/>
          </p:cNvSpPr>
          <p:nvPr>
            <p:ph type="title"/>
          </p:nvPr>
        </p:nvSpPr>
        <p:spPr/>
        <p:txBody>
          <a:bodyPr/>
          <a:lstStyle/>
          <a:p>
            <a:r>
              <a:rPr lang="es-GT" dirty="0"/>
              <a:t>Ajuste las diapositivas para mayor claridad e impacto (7/11)</a:t>
            </a:r>
            <a:endParaRPr lang="en-US" dirty="0"/>
          </a:p>
        </p:txBody>
      </p:sp>
      <p:sp>
        <p:nvSpPr>
          <p:cNvPr id="13" name="Content Placeholder 12">
            <a:extLst>
              <a:ext uri="{FF2B5EF4-FFF2-40B4-BE49-F238E27FC236}">
                <a16:creationId xmlns:a16="http://schemas.microsoft.com/office/drawing/2014/main" id="{746D189F-A52C-7FCE-C3CA-719A8F222591}"/>
              </a:ext>
            </a:extLst>
          </p:cNvPr>
          <p:cNvSpPr>
            <a:spLocks noGrp="1"/>
          </p:cNvSpPr>
          <p:nvPr>
            <p:ph sz="half" idx="2"/>
          </p:nvPr>
        </p:nvSpPr>
        <p:spPr/>
        <p:txBody>
          <a:bodyPr/>
          <a:lstStyle/>
          <a:p>
            <a:pPr marL="514350" indent="-514350">
              <a:buFont typeface="+mj-lt"/>
              <a:buAutoNum type="arabicPeriod" startAt="6"/>
            </a:pPr>
            <a:r>
              <a:rPr lang="es-GT" noProof="0" dirty="0">
                <a:latin typeface="Arial" panose="020B0604020202020204" pitchFamily="34" charset="0"/>
                <a:cs typeface="Arial" panose="020B0604020202020204" pitchFamily="34" charset="0"/>
              </a:rPr>
              <a:t>Realce las líneas importantes</a:t>
            </a:r>
          </a:p>
          <a:p>
            <a:pPr lvl="1">
              <a:buClr>
                <a:srgbClr val="00953A"/>
              </a:buClr>
              <a:buFont typeface="Wingdings" panose="05000000000000000000" pitchFamily="2" charset="2"/>
              <a:buChar char="§"/>
            </a:pPr>
            <a:r>
              <a:rPr lang="es-GT" noProof="0" dirty="0">
                <a:latin typeface="Arial" panose="020B0604020202020204" pitchFamily="34" charset="0"/>
                <a:cs typeface="Arial" panose="020B0604020202020204" pitchFamily="34" charset="0"/>
              </a:rPr>
              <a:t>En estos gráficos, 2017 es el año más importante, así que ¡haga hincapié en él!</a:t>
            </a:r>
          </a:p>
        </p:txBody>
      </p:sp>
      <p:graphicFrame>
        <p:nvGraphicFramePr>
          <p:cNvPr id="10" name="Content Placeholder 8"/>
          <p:cNvGraphicFramePr>
            <a:graphicFrameLocks/>
          </p:cNvGraphicFramePr>
          <p:nvPr>
            <p:extLst>
              <p:ext uri="{D42A27DB-BD31-4B8C-83A1-F6EECF244321}">
                <p14:modId xmlns:p14="http://schemas.microsoft.com/office/powerpoint/2010/main" val="988428752"/>
              </p:ext>
            </p:extLst>
          </p:nvPr>
        </p:nvGraphicFramePr>
        <p:xfrm>
          <a:off x="6689834" y="2757127"/>
          <a:ext cx="4953000" cy="32449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ontent Placeholder 8">
            <a:extLst>
              <a:ext uri="{FF2B5EF4-FFF2-40B4-BE49-F238E27FC236}">
                <a16:creationId xmlns:a16="http://schemas.microsoft.com/office/drawing/2014/main" id="{1B40D637-234A-A45C-50DE-631554F4B724}"/>
              </a:ext>
            </a:extLst>
          </p:cNvPr>
          <p:cNvGraphicFramePr>
            <a:graphicFrameLocks/>
          </p:cNvGraphicFramePr>
          <p:nvPr>
            <p:extLst>
              <p:ext uri="{D42A27DB-BD31-4B8C-83A1-F6EECF244321}">
                <p14:modId xmlns:p14="http://schemas.microsoft.com/office/powerpoint/2010/main" val="1492809057"/>
              </p:ext>
            </p:extLst>
          </p:nvPr>
        </p:nvGraphicFramePr>
        <p:xfrm>
          <a:off x="838200" y="2757127"/>
          <a:ext cx="5715000" cy="33656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10167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48588" y="2007513"/>
            <a:ext cx="5243531" cy="430887"/>
          </a:xfrm>
          <a:prstGeom prst="rect">
            <a:avLst/>
          </a:prstGeom>
          <a:noFill/>
        </p:spPr>
        <p:txBody>
          <a:bodyPr wrap="square" rtlCol="0">
            <a:spAutoFit/>
          </a:bodyPr>
          <a:lstStyle/>
          <a:p>
            <a:pPr algn="ctr"/>
            <a:r>
              <a:rPr lang="es-GT" sz="2200" noProof="0" dirty="0"/>
              <a:t>No gráficos inapropiados o irrelevantes</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32945" y="2438400"/>
            <a:ext cx="2074815" cy="1530177"/>
          </a:xfrm>
          <a:prstGeom prst="rect">
            <a:avLst/>
          </a:prstGeom>
          <a:ln>
            <a:solidFill>
              <a:schemeClr val="tx1"/>
            </a:solidFill>
          </a:ln>
        </p:spPr>
      </p:pic>
      <p:grpSp>
        <p:nvGrpSpPr>
          <p:cNvPr id="3" name="Group 2">
            <a:extLst>
              <a:ext uri="{FF2B5EF4-FFF2-40B4-BE49-F238E27FC236}">
                <a16:creationId xmlns:a16="http://schemas.microsoft.com/office/drawing/2014/main" id="{100E456F-2084-AB99-C623-4F34B83D2C59}"/>
              </a:ext>
            </a:extLst>
          </p:cNvPr>
          <p:cNvGrpSpPr/>
          <p:nvPr/>
        </p:nvGrpSpPr>
        <p:grpSpPr>
          <a:xfrm>
            <a:off x="6781800" y="2000281"/>
            <a:ext cx="4324350" cy="2145273"/>
            <a:chOff x="6235962" y="1635142"/>
            <a:chExt cx="4324350" cy="2145273"/>
          </a:xfrm>
        </p:grpSpPr>
        <p:grpSp>
          <p:nvGrpSpPr>
            <p:cNvPr id="12" name="Group 11"/>
            <p:cNvGrpSpPr/>
            <p:nvPr/>
          </p:nvGrpSpPr>
          <p:grpSpPr>
            <a:xfrm>
              <a:off x="6235962" y="1635142"/>
              <a:ext cx="4324350" cy="2145273"/>
              <a:chOff x="236408" y="4219967"/>
              <a:chExt cx="4324350" cy="2145273"/>
            </a:xfrm>
          </p:grpSpPr>
          <p:sp>
            <p:nvSpPr>
              <p:cNvPr id="13" name="TextBox 12"/>
              <p:cNvSpPr txBox="1"/>
              <p:nvPr/>
            </p:nvSpPr>
            <p:spPr>
              <a:xfrm>
                <a:off x="236408" y="4219967"/>
                <a:ext cx="4324350" cy="461665"/>
              </a:xfrm>
              <a:prstGeom prst="rect">
                <a:avLst/>
              </a:prstGeom>
              <a:noFill/>
            </p:spPr>
            <p:txBody>
              <a:bodyPr wrap="square" rtlCol="0">
                <a:spAutoFit/>
              </a:bodyPr>
              <a:lstStyle/>
              <a:p>
                <a:pPr algn="ctr"/>
                <a:r>
                  <a:rPr lang="en-US" sz="2200"/>
                  <a:t>Recortar gráficos para adaptarlos a </a:t>
                </a:r>
                <a:r>
                  <a:rPr lang="en-US" sz="2400"/>
                  <a:t>su propósito </a:t>
                </a:r>
                <a:endParaRPr lang="en-US" sz="2400" b="1"/>
              </a:p>
            </p:txBody>
          </p:sp>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8060" y="4985709"/>
                <a:ext cx="2074814" cy="1379531"/>
              </a:xfrm>
              <a:prstGeom prst="rect">
                <a:avLst/>
              </a:prstGeom>
              <a:ln>
                <a:solidFill>
                  <a:schemeClr val="tx1"/>
                </a:solidFill>
              </a:ln>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21632" y="4991986"/>
                <a:ext cx="1844233" cy="1373254"/>
              </a:xfrm>
              <a:prstGeom prst="rect">
                <a:avLst/>
              </a:prstGeom>
              <a:ln>
                <a:solidFill>
                  <a:schemeClr val="tx1"/>
                </a:solidFill>
              </a:ln>
            </p:spPr>
          </p:pic>
        </p:grpSp>
        <p:cxnSp>
          <p:nvCxnSpPr>
            <p:cNvPr id="16" name="Straight Connector 15"/>
            <p:cNvCxnSpPr>
              <a:cxnSpLocks/>
            </p:cNvCxnSpPr>
            <p:nvPr/>
          </p:nvCxnSpPr>
          <p:spPr>
            <a:xfrm>
              <a:off x="7598036" y="2424486"/>
              <a:ext cx="784392" cy="1350951"/>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a:cxnSpLocks/>
            </p:cNvCxnSpPr>
            <p:nvPr/>
          </p:nvCxnSpPr>
          <p:spPr>
            <a:xfrm flipH="1">
              <a:off x="7598036" y="2400884"/>
              <a:ext cx="684608" cy="1366569"/>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grpSp>
      <p:sp>
        <p:nvSpPr>
          <p:cNvPr id="21" name="Rectangle 20"/>
          <p:cNvSpPr/>
          <p:nvPr/>
        </p:nvSpPr>
        <p:spPr>
          <a:xfrm>
            <a:off x="1681205" y="3972125"/>
            <a:ext cx="4324351" cy="256249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2" name="TextBox 21"/>
          <p:cNvSpPr txBox="1"/>
          <p:nvPr/>
        </p:nvSpPr>
        <p:spPr>
          <a:xfrm>
            <a:off x="1408177" y="4145802"/>
            <a:ext cx="4324350" cy="430887"/>
          </a:xfrm>
          <a:prstGeom prst="rect">
            <a:avLst/>
          </a:prstGeom>
          <a:noFill/>
        </p:spPr>
        <p:txBody>
          <a:bodyPr wrap="square" rtlCol="0">
            <a:spAutoFit/>
          </a:bodyPr>
          <a:lstStyle/>
          <a:p>
            <a:pPr algn="ctr"/>
            <a:r>
              <a:rPr lang="en-US" sz="2200"/>
              <a:t>Respetar la intimidad</a:t>
            </a:r>
            <a:endParaRPr lang="en-US" sz="2200" b="1"/>
          </a:p>
        </p:txBody>
      </p:sp>
      <p:sp>
        <p:nvSpPr>
          <p:cNvPr id="24" name="Rectangle 23"/>
          <p:cNvSpPr/>
          <p:nvPr/>
        </p:nvSpPr>
        <p:spPr>
          <a:xfrm>
            <a:off x="6156757" y="3993486"/>
            <a:ext cx="4324350" cy="266709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5" name="TextBox 24"/>
          <p:cNvSpPr txBox="1"/>
          <p:nvPr/>
        </p:nvSpPr>
        <p:spPr>
          <a:xfrm>
            <a:off x="6766091" y="4145803"/>
            <a:ext cx="4324350" cy="430887"/>
          </a:xfrm>
          <a:prstGeom prst="rect">
            <a:avLst/>
          </a:prstGeom>
          <a:noFill/>
        </p:spPr>
        <p:txBody>
          <a:bodyPr wrap="square" rtlCol="0">
            <a:spAutoFit/>
          </a:bodyPr>
          <a:lstStyle/>
          <a:p>
            <a:pPr algn="ctr"/>
            <a:r>
              <a:rPr lang="en-US" sz="2200"/>
              <a:t>Mostrar resultados positivos</a:t>
            </a:r>
          </a:p>
        </p:txBody>
      </p:sp>
      <p:grpSp>
        <p:nvGrpSpPr>
          <p:cNvPr id="4" name="Group 3">
            <a:extLst>
              <a:ext uri="{FF2B5EF4-FFF2-40B4-BE49-F238E27FC236}">
                <a16:creationId xmlns:a16="http://schemas.microsoft.com/office/drawing/2014/main" id="{8D9DCAF5-45B8-F80E-6CB1-85CB45788BF1}"/>
              </a:ext>
            </a:extLst>
          </p:cNvPr>
          <p:cNvGrpSpPr/>
          <p:nvPr/>
        </p:nvGrpSpPr>
        <p:grpSpPr>
          <a:xfrm>
            <a:off x="7237132" y="4581383"/>
            <a:ext cx="3640275" cy="1675405"/>
            <a:chOff x="6504852" y="4529010"/>
            <a:chExt cx="3927536" cy="2105837"/>
          </a:xfrm>
        </p:grpSpPr>
        <p:pic>
          <p:nvPicPr>
            <p:cNvPr id="26" name="Picture 2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504852" y="4529011"/>
              <a:ext cx="1764892" cy="2105836"/>
            </a:xfrm>
            <a:prstGeom prst="rect">
              <a:avLst/>
            </a:prstGeom>
            <a:ln>
              <a:solidFill>
                <a:schemeClr val="tx1"/>
              </a:solidFill>
            </a:ln>
          </p:spPr>
        </p:pic>
        <p:pic>
          <p:nvPicPr>
            <p:cNvPr id="27" name="Picture 26"/>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487458" y="4529014"/>
              <a:ext cx="1944930" cy="2096195"/>
            </a:xfrm>
            <a:prstGeom prst="rect">
              <a:avLst/>
            </a:prstGeom>
            <a:ln>
              <a:solidFill>
                <a:schemeClr val="tx1"/>
              </a:solidFill>
            </a:ln>
          </p:spPr>
        </p:pic>
        <p:cxnSp>
          <p:nvCxnSpPr>
            <p:cNvPr id="28" name="Straight Connector 27"/>
            <p:cNvCxnSpPr>
              <a:cxnSpLocks/>
            </p:cNvCxnSpPr>
            <p:nvPr/>
          </p:nvCxnSpPr>
          <p:spPr>
            <a:xfrm>
              <a:off x="6504852" y="4529010"/>
              <a:ext cx="1795372" cy="2092504"/>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a:cxnSpLocks/>
            </p:cNvCxnSpPr>
            <p:nvPr/>
          </p:nvCxnSpPr>
          <p:spPr>
            <a:xfrm flipH="1">
              <a:off x="6504852" y="4529010"/>
              <a:ext cx="1740614" cy="2092504"/>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6" name="Picture 5">
            <a:extLst>
              <a:ext uri="{FF2B5EF4-FFF2-40B4-BE49-F238E27FC236}">
                <a16:creationId xmlns:a16="http://schemas.microsoft.com/office/drawing/2014/main" id="{DFC23CA8-BDB2-F266-8BEC-D6F29E6EDB08}"/>
              </a:ext>
            </a:extLst>
          </p:cNvPr>
          <p:cNvPicPr>
            <a:picLocks noChangeAspect="1"/>
          </p:cNvPicPr>
          <p:nvPr/>
        </p:nvPicPr>
        <p:blipFill>
          <a:blip r:embed="rId8"/>
          <a:stretch>
            <a:fillRect/>
          </a:stretch>
        </p:blipFill>
        <p:spPr>
          <a:xfrm>
            <a:off x="2189227" y="4576689"/>
            <a:ext cx="2762250" cy="1657350"/>
          </a:xfrm>
          <a:prstGeom prst="rect">
            <a:avLst/>
          </a:prstGeom>
          <a:ln>
            <a:solidFill>
              <a:schemeClr val="tx1"/>
            </a:solidFill>
          </a:ln>
        </p:spPr>
      </p:pic>
      <p:sp>
        <p:nvSpPr>
          <p:cNvPr id="8" name="Rectangle: Rounded Corners 7">
            <a:extLst>
              <a:ext uri="{FF2B5EF4-FFF2-40B4-BE49-F238E27FC236}">
                <a16:creationId xmlns:a16="http://schemas.microsoft.com/office/drawing/2014/main" id="{F60166EC-A76A-E983-27E2-29DD4A1012A2}"/>
              </a:ext>
            </a:extLst>
          </p:cNvPr>
          <p:cNvSpPr/>
          <p:nvPr/>
        </p:nvSpPr>
        <p:spPr>
          <a:xfrm>
            <a:off x="2667000" y="5101490"/>
            <a:ext cx="303805" cy="635193"/>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7">
            <a:extLst>
              <a:ext uri="{FF2B5EF4-FFF2-40B4-BE49-F238E27FC236}">
                <a16:creationId xmlns:a16="http://schemas.microsoft.com/office/drawing/2014/main" id="{EAA9AF49-2D93-1FE7-0FED-EEBAA7A5CC33}"/>
              </a:ext>
            </a:extLst>
          </p:cNvPr>
          <p:cNvSpPr>
            <a:spLocks noGrp="1"/>
          </p:cNvSpPr>
          <p:nvPr>
            <p:ph type="title"/>
          </p:nvPr>
        </p:nvSpPr>
        <p:spPr/>
        <p:txBody>
          <a:bodyPr/>
          <a:lstStyle/>
          <a:p>
            <a:r>
              <a:rPr lang="es-GT" dirty="0"/>
              <a:t>Ajuste las diapositivas para mayor claridad e impacto (8/11)</a:t>
            </a:r>
            <a:endParaRPr lang="en-US" dirty="0"/>
          </a:p>
        </p:txBody>
      </p:sp>
      <p:sp>
        <p:nvSpPr>
          <p:cNvPr id="19" name="Content Placeholder 18">
            <a:extLst>
              <a:ext uri="{FF2B5EF4-FFF2-40B4-BE49-F238E27FC236}">
                <a16:creationId xmlns:a16="http://schemas.microsoft.com/office/drawing/2014/main" id="{8DA525B5-3CDC-365E-D545-A4C5145D61D7}"/>
              </a:ext>
            </a:extLst>
          </p:cNvPr>
          <p:cNvSpPr>
            <a:spLocks noGrp="1"/>
          </p:cNvSpPr>
          <p:nvPr>
            <p:ph sz="half" idx="2"/>
          </p:nvPr>
        </p:nvSpPr>
        <p:spPr>
          <a:xfrm>
            <a:off x="779527" y="1490172"/>
            <a:ext cx="10515600" cy="4639309"/>
          </a:xfrm>
        </p:spPr>
        <p:txBody>
          <a:bodyPr/>
          <a:lstStyle/>
          <a:p>
            <a:pPr marL="0" indent="0">
              <a:buNone/>
            </a:pPr>
            <a:r>
              <a:rPr lang="es-GT" noProof="0" dirty="0">
                <a:latin typeface="Arial" panose="020B0604020202020204" pitchFamily="34" charset="0"/>
                <a:cs typeface="Arial" panose="020B0604020202020204" pitchFamily="34" charset="0"/>
              </a:rPr>
              <a:t>7. Seleccione gráficos sencillos y pertinentes</a:t>
            </a:r>
          </a:p>
          <a:p>
            <a:endParaRPr lang="en-US" dirty="0"/>
          </a:p>
        </p:txBody>
      </p:sp>
    </p:spTree>
    <p:extLst>
      <p:ext uri="{BB962C8B-B14F-4D97-AF65-F5344CB8AC3E}">
        <p14:creationId xmlns:p14="http://schemas.microsoft.com/office/powerpoint/2010/main" val="158314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GT" dirty="0"/>
              <a:t>Ajuste las diapositivas para mayor claridad e impacto (9/11)</a:t>
            </a:r>
            <a:endParaRPr lang="en-US" dirty="0"/>
          </a:p>
        </p:txBody>
      </p:sp>
      <p:sp>
        <p:nvSpPr>
          <p:cNvPr id="5" name="Content Placeholder 4">
            <a:extLst>
              <a:ext uri="{FF2B5EF4-FFF2-40B4-BE49-F238E27FC236}">
                <a16:creationId xmlns:a16="http://schemas.microsoft.com/office/drawing/2014/main" id="{04BCA7A9-0B28-DA88-B3B6-7452CD951BDF}"/>
              </a:ext>
            </a:extLst>
          </p:cNvPr>
          <p:cNvSpPr>
            <a:spLocks noGrp="1"/>
          </p:cNvSpPr>
          <p:nvPr>
            <p:ph sz="half" idx="2"/>
          </p:nvPr>
        </p:nvSpPr>
        <p:spPr/>
        <p:txBody>
          <a:bodyPr/>
          <a:lstStyle/>
          <a:p>
            <a:pPr marL="514350" indent="-514350">
              <a:buFont typeface="+mj-lt"/>
              <a:buAutoNum type="arabicPeriod" startAt="8"/>
            </a:pPr>
            <a:r>
              <a:rPr lang="es-GT" noProof="0" dirty="0"/>
              <a:t>Seleccione contenidos relevantes para su público</a:t>
            </a:r>
          </a:p>
          <a:p>
            <a:pPr lvl="1"/>
            <a:r>
              <a:rPr lang="es-GT" noProof="0" dirty="0"/>
              <a:t>¿Cuál de estas es apropiada para una presentación comunitaria?</a:t>
            </a:r>
          </a:p>
        </p:txBody>
      </p:sp>
      <p:graphicFrame>
        <p:nvGraphicFramePr>
          <p:cNvPr id="3" name="Table 2">
            <a:extLst>
              <a:ext uri="{FF2B5EF4-FFF2-40B4-BE49-F238E27FC236}">
                <a16:creationId xmlns:a16="http://schemas.microsoft.com/office/drawing/2014/main" id="{528E35F1-4B02-2F98-1C43-2B164073545D}"/>
              </a:ext>
            </a:extLst>
          </p:cNvPr>
          <p:cNvGraphicFramePr>
            <a:graphicFrameLocks noGrp="1"/>
          </p:cNvGraphicFramePr>
          <p:nvPr>
            <p:extLst>
              <p:ext uri="{D42A27DB-BD31-4B8C-83A1-F6EECF244321}">
                <p14:modId xmlns:p14="http://schemas.microsoft.com/office/powerpoint/2010/main" val="3712344794"/>
              </p:ext>
            </p:extLst>
          </p:nvPr>
        </p:nvGraphicFramePr>
        <p:xfrm>
          <a:off x="1715902" y="2637822"/>
          <a:ext cx="8723498" cy="3992880"/>
        </p:xfrm>
        <a:graphic>
          <a:graphicData uri="http://schemas.openxmlformats.org/drawingml/2006/table">
            <a:tbl>
              <a:tblPr firstRow="1" bandRow="1">
                <a:tableStyleId>{F5AB1C69-6EDB-4FF4-983F-18BD219EF322}</a:tableStyleId>
              </a:tblPr>
              <a:tblGrid>
                <a:gridCol w="4361749">
                  <a:extLst>
                    <a:ext uri="{9D8B030D-6E8A-4147-A177-3AD203B41FA5}">
                      <a16:colId xmlns:a16="http://schemas.microsoft.com/office/drawing/2014/main" val="945854368"/>
                    </a:ext>
                  </a:extLst>
                </a:gridCol>
                <a:gridCol w="4361749">
                  <a:extLst>
                    <a:ext uri="{9D8B030D-6E8A-4147-A177-3AD203B41FA5}">
                      <a16:colId xmlns:a16="http://schemas.microsoft.com/office/drawing/2014/main" val="244783428"/>
                    </a:ext>
                  </a:extLst>
                </a:gridCol>
              </a:tblGrid>
              <a:tr h="702342">
                <a:tc>
                  <a:txBody>
                    <a:bodyPr/>
                    <a:lstStyle/>
                    <a:p>
                      <a:pPr marL="0" indent="0" algn="ctr">
                        <a:buNone/>
                      </a:pPr>
                      <a:r>
                        <a:rPr lang="en-US" sz="2600" b="1">
                          <a:solidFill>
                            <a:schemeClr val="tx1"/>
                          </a:solidFill>
                        </a:rPr>
                        <a:t>Síntomas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600" b="1">
                          <a:solidFill>
                            <a:schemeClr val="tx1"/>
                          </a:solidFill>
                        </a:rPr>
                        <a:t>Características de la enfermedad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48509335"/>
                  </a:ext>
                </a:extLst>
              </a:tr>
              <a:tr h="2498058">
                <a:tc>
                  <a:txBody>
                    <a:bodyPr/>
                    <a:lstStyle/>
                    <a:p>
                      <a:pPr marL="285750" indent="-285750">
                        <a:buFont typeface="Arial" panose="020B0604020202020204" pitchFamily="34" charset="0"/>
                        <a:buChar char="•"/>
                      </a:pPr>
                      <a:r>
                        <a:rPr lang="en-US" sz="2200">
                          <a:solidFill>
                            <a:schemeClr val="tx1"/>
                          </a:solidFill>
                        </a:rPr>
                        <a:t>Pirexia</a:t>
                      </a:r>
                    </a:p>
                    <a:p>
                      <a:pPr marL="285750" indent="-285750">
                        <a:buFont typeface="Arial" panose="020B0604020202020204" pitchFamily="34" charset="0"/>
                        <a:buChar char="•"/>
                      </a:pPr>
                      <a:r>
                        <a:rPr lang="en-US" sz="2200">
                          <a:solidFill>
                            <a:schemeClr val="tx1"/>
                          </a:solidFill>
                        </a:rPr>
                        <a:t>Inyección conjuntival bilateral</a:t>
                      </a:r>
                    </a:p>
                    <a:p>
                      <a:pPr marL="285750" indent="-285750">
                        <a:buFont typeface="Arial" panose="020B0604020202020204" pitchFamily="34" charset="0"/>
                        <a:buChar char="•"/>
                      </a:pPr>
                      <a:r>
                        <a:rPr lang="en-US" sz="2200">
                          <a:solidFill>
                            <a:schemeClr val="tx1"/>
                          </a:solidFill>
                        </a:rPr>
                        <a:t>Eritema de labios u orofaringe</a:t>
                      </a:r>
                    </a:p>
                    <a:p>
                      <a:pPr marL="285750" indent="-285750">
                        <a:buFont typeface="Arial" panose="020B0604020202020204" pitchFamily="34" charset="0"/>
                        <a:buChar char="•"/>
                      </a:pPr>
                      <a:r>
                        <a:rPr lang="en-US" sz="2200">
                          <a:solidFill>
                            <a:schemeClr val="tx1"/>
                          </a:solidFill>
                        </a:rPr>
                        <a:t>Descamación periungueal</a:t>
                      </a:r>
                    </a:p>
                    <a:p>
                      <a:pPr marL="285750" indent="-285750">
                        <a:buFont typeface="Arial" panose="020B0604020202020204" pitchFamily="34" charset="0"/>
                        <a:buChar char="•"/>
                      </a:pPr>
                      <a:r>
                        <a:rPr lang="en-US" sz="2200">
                          <a:solidFill>
                            <a:schemeClr val="tx1"/>
                          </a:solidFill>
                        </a:rPr>
                        <a:t>Erupción</a:t>
                      </a:r>
                    </a:p>
                    <a:p>
                      <a:pPr marL="285750" indent="-285750">
                        <a:buFont typeface="Arial" panose="020B0604020202020204" pitchFamily="34" charset="0"/>
                        <a:buChar char="•"/>
                      </a:pPr>
                      <a:r>
                        <a:rPr lang="en-US" sz="2200">
                          <a:solidFill>
                            <a:schemeClr val="tx1"/>
                          </a:solidFill>
                        </a:rPr>
                        <a:t>Linfadenopatía cervical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ClrTx/>
                        <a:buFont typeface="Arial" panose="020B0604020202020204" pitchFamily="34" charset="0"/>
                        <a:buChar char="•"/>
                      </a:pPr>
                      <a:r>
                        <a:rPr lang="en-US" sz="2200" dirty="0" err="1">
                          <a:solidFill>
                            <a:sysClr val="windowText" lastClr="000000"/>
                          </a:solidFill>
                        </a:rPr>
                        <a:t>Fiebre</a:t>
                      </a:r>
                      <a:r>
                        <a:rPr lang="en-US" sz="2200" dirty="0">
                          <a:solidFill>
                            <a:sysClr val="windowText" lastClr="000000"/>
                          </a:solidFill>
                        </a:rPr>
                        <a:t> </a:t>
                      </a:r>
                      <a:r>
                        <a:rPr lang="en-US" sz="2200" dirty="0" err="1">
                          <a:solidFill>
                            <a:sysClr val="windowText" lastClr="000000"/>
                          </a:solidFill>
                        </a:rPr>
                        <a:t>alta</a:t>
                      </a:r>
                      <a:endParaRPr lang="en-US" sz="2200" dirty="0">
                        <a:solidFill>
                          <a:sysClr val="windowText" lastClr="000000"/>
                        </a:solidFill>
                      </a:endParaRPr>
                    </a:p>
                    <a:p>
                      <a:pPr marL="285750" indent="-285750">
                        <a:buClrTx/>
                        <a:buFont typeface="Arial" panose="020B0604020202020204" pitchFamily="34" charset="0"/>
                        <a:buChar char="•"/>
                      </a:pPr>
                      <a:r>
                        <a:rPr lang="en-US" sz="2200" dirty="0">
                          <a:solidFill>
                            <a:sysClr val="windowText" lastClr="000000"/>
                          </a:solidFill>
                        </a:rPr>
                        <a:t>Ojos </a:t>
                      </a:r>
                      <a:r>
                        <a:rPr lang="en-US" sz="2200" dirty="0" err="1">
                          <a:solidFill>
                            <a:sysClr val="windowText" lastClr="000000"/>
                          </a:solidFill>
                        </a:rPr>
                        <a:t>rojos</a:t>
                      </a:r>
                      <a:endParaRPr lang="en-US" sz="2200" dirty="0">
                        <a:solidFill>
                          <a:sysClr val="windowText" lastClr="000000"/>
                        </a:solidFill>
                      </a:endParaRPr>
                    </a:p>
                    <a:p>
                      <a:pPr marL="285750" indent="-285750">
                        <a:spcBef>
                          <a:spcPts val="0"/>
                        </a:spcBef>
                        <a:buClrTx/>
                        <a:buFont typeface="Arial" panose="020B0604020202020204" pitchFamily="34" charset="0"/>
                        <a:buChar char="•"/>
                      </a:pPr>
                      <a:r>
                        <a:rPr lang="en-US" sz="2200" dirty="0" err="1">
                          <a:solidFill>
                            <a:sysClr val="windowText" lastClr="000000"/>
                          </a:solidFill>
                        </a:rPr>
                        <a:t>Labios</a:t>
                      </a:r>
                      <a:r>
                        <a:rPr lang="en-US" sz="2200" dirty="0">
                          <a:solidFill>
                            <a:sysClr val="windowText" lastClr="000000"/>
                          </a:solidFill>
                        </a:rPr>
                        <a:t> o </a:t>
                      </a:r>
                      <a:r>
                        <a:rPr lang="en-US" sz="2200" dirty="0" err="1">
                          <a:solidFill>
                            <a:sysClr val="windowText" lastClr="000000"/>
                          </a:solidFill>
                        </a:rPr>
                        <a:t>garganta</a:t>
                      </a:r>
                      <a:r>
                        <a:rPr lang="en-US" sz="2200" dirty="0">
                          <a:solidFill>
                            <a:sysClr val="windowText" lastClr="000000"/>
                          </a:solidFill>
                        </a:rPr>
                        <a:t> </a:t>
                      </a:r>
                      <a:r>
                        <a:rPr lang="en-US" sz="2200" dirty="0" err="1">
                          <a:solidFill>
                            <a:sysClr val="windowText" lastClr="000000"/>
                          </a:solidFill>
                        </a:rPr>
                        <a:t>rojos</a:t>
                      </a:r>
                      <a:endParaRPr lang="en-US" sz="2200" dirty="0">
                        <a:solidFill>
                          <a:sysClr val="windowText" lastClr="000000"/>
                        </a:solidFill>
                      </a:endParaRPr>
                    </a:p>
                    <a:p>
                      <a:pPr marL="285750" indent="-285750">
                        <a:spcBef>
                          <a:spcPts val="0"/>
                        </a:spcBef>
                        <a:buClrTx/>
                        <a:buFont typeface="Arial" panose="020B0604020202020204" pitchFamily="34" charset="0"/>
                        <a:buChar char="•"/>
                      </a:pPr>
                      <a:r>
                        <a:rPr lang="en-US" sz="2200" dirty="0" err="1">
                          <a:solidFill>
                            <a:sysClr val="windowText" lastClr="000000"/>
                          </a:solidFill>
                        </a:rPr>
                        <a:t>Descamación</a:t>
                      </a:r>
                      <a:r>
                        <a:rPr lang="en-US" sz="2200" dirty="0">
                          <a:solidFill>
                            <a:sysClr val="windowText" lastClr="000000"/>
                          </a:solidFill>
                        </a:rPr>
                        <a:t> de la </a:t>
                      </a:r>
                      <a:r>
                        <a:rPr lang="en-US" sz="2200" dirty="0" err="1">
                          <a:solidFill>
                            <a:sysClr val="windowText" lastClr="000000"/>
                          </a:solidFill>
                        </a:rPr>
                        <a:t>piel</a:t>
                      </a:r>
                      <a:r>
                        <a:rPr lang="en-US" sz="2200" dirty="0">
                          <a:solidFill>
                            <a:sysClr val="windowText" lastClr="000000"/>
                          </a:solidFill>
                        </a:rPr>
                        <a:t> </a:t>
                      </a:r>
                      <a:r>
                        <a:rPr lang="en-US" sz="2200" dirty="0" err="1">
                          <a:solidFill>
                            <a:sysClr val="windowText" lastClr="000000"/>
                          </a:solidFill>
                        </a:rPr>
                        <a:t>alrededor</a:t>
                      </a:r>
                      <a:r>
                        <a:rPr lang="en-US" sz="2200" dirty="0">
                          <a:solidFill>
                            <a:sysClr val="windowText" lastClr="000000"/>
                          </a:solidFill>
                        </a:rPr>
                        <a:t> de las </a:t>
                      </a:r>
                      <a:r>
                        <a:rPr lang="en-US" sz="2200" dirty="0" err="1">
                          <a:solidFill>
                            <a:sysClr val="windowText" lastClr="000000"/>
                          </a:solidFill>
                        </a:rPr>
                        <a:t>uñas</a:t>
                      </a:r>
                      <a:r>
                        <a:rPr lang="en-US" sz="2200" dirty="0">
                          <a:solidFill>
                            <a:sysClr val="windowText" lastClr="000000"/>
                          </a:solidFill>
                        </a:rPr>
                        <a:t> de manos y pies</a:t>
                      </a:r>
                    </a:p>
                    <a:p>
                      <a:pPr marL="285750" indent="-285750">
                        <a:buClrTx/>
                        <a:buFont typeface="Arial" panose="020B0604020202020204" pitchFamily="34" charset="0"/>
                        <a:buChar char="•"/>
                      </a:pPr>
                      <a:r>
                        <a:rPr lang="en-US" sz="2200" dirty="0" err="1">
                          <a:solidFill>
                            <a:sysClr val="windowText" lastClr="000000"/>
                          </a:solidFill>
                        </a:rPr>
                        <a:t>Erupción</a:t>
                      </a:r>
                      <a:endParaRPr lang="en-US" sz="2200" dirty="0">
                        <a:solidFill>
                          <a:sysClr val="windowText" lastClr="000000"/>
                        </a:solidFill>
                      </a:endParaRPr>
                    </a:p>
                    <a:p>
                      <a:pPr marL="285750" indent="-285750">
                        <a:buClrTx/>
                        <a:buFont typeface="Arial" panose="020B0604020202020204" pitchFamily="34" charset="0"/>
                        <a:buChar char="•"/>
                      </a:pPr>
                      <a:r>
                        <a:rPr lang="en-US" sz="2200" dirty="0" err="1">
                          <a:solidFill>
                            <a:sysClr val="windowText" lastClr="000000"/>
                          </a:solidFill>
                        </a:rPr>
                        <a:t>Glándula</a:t>
                      </a:r>
                      <a:r>
                        <a:rPr lang="en-US" sz="2200" dirty="0">
                          <a:solidFill>
                            <a:sysClr val="windowText" lastClr="000000"/>
                          </a:solidFill>
                        </a:rPr>
                        <a:t> </a:t>
                      </a:r>
                      <a:r>
                        <a:rPr lang="en-US" sz="2200" dirty="0" err="1">
                          <a:solidFill>
                            <a:sysClr val="windowText" lastClr="000000"/>
                          </a:solidFill>
                        </a:rPr>
                        <a:t>inflamada</a:t>
                      </a:r>
                      <a:r>
                        <a:rPr lang="en-US" sz="2200" dirty="0">
                          <a:solidFill>
                            <a:sysClr val="windowText" lastClr="000000"/>
                          </a:solidFill>
                        </a:rPr>
                        <a:t> </a:t>
                      </a:r>
                      <a:r>
                        <a:rPr lang="en-US" sz="2200" dirty="0" err="1">
                          <a:solidFill>
                            <a:sysClr val="windowText" lastClr="000000"/>
                          </a:solidFill>
                        </a:rPr>
                        <a:t>en</a:t>
                      </a:r>
                      <a:r>
                        <a:rPr lang="en-US" sz="2200" dirty="0">
                          <a:solidFill>
                            <a:sysClr val="windowText" lastClr="000000"/>
                          </a:solidFill>
                        </a:rPr>
                        <a:t> </a:t>
                      </a:r>
                      <a:br>
                        <a:rPr lang="en-US" sz="2200" dirty="0">
                          <a:solidFill>
                            <a:sysClr val="windowText" lastClr="000000"/>
                          </a:solidFill>
                        </a:rPr>
                      </a:br>
                      <a:r>
                        <a:rPr lang="en-US" sz="2200" dirty="0" err="1">
                          <a:solidFill>
                            <a:sysClr val="windowText" lastClr="000000"/>
                          </a:solidFill>
                        </a:rPr>
                        <a:t>el</a:t>
                      </a:r>
                      <a:r>
                        <a:rPr lang="en-US" sz="2200" dirty="0">
                          <a:solidFill>
                            <a:sysClr val="windowText" lastClr="000000"/>
                          </a:solidFill>
                        </a:rPr>
                        <a:t> </a:t>
                      </a:r>
                      <a:r>
                        <a:rPr lang="en-US" sz="2200" dirty="0" err="1">
                          <a:solidFill>
                            <a:sysClr val="windowText" lastClr="000000"/>
                          </a:solidFill>
                        </a:rPr>
                        <a:t>cuello</a:t>
                      </a: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9529504"/>
                  </a:ext>
                </a:extLst>
              </a:tr>
            </a:tbl>
          </a:graphicData>
        </a:graphic>
      </p:graphicFrame>
    </p:spTree>
    <p:extLst>
      <p:ext uri="{BB962C8B-B14F-4D97-AF65-F5344CB8AC3E}">
        <p14:creationId xmlns:p14="http://schemas.microsoft.com/office/powerpoint/2010/main" val="4107864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s-GT" dirty="0"/>
              <a:t>Ajuste las diapositivas para mayor claridad e impacto (10/11)</a:t>
            </a:r>
            <a:endParaRPr lang="en-US" dirty="0"/>
          </a:p>
        </p:txBody>
      </p:sp>
      <p:sp>
        <p:nvSpPr>
          <p:cNvPr id="3" name="Content Placeholder 2">
            <a:extLst>
              <a:ext uri="{FF2B5EF4-FFF2-40B4-BE49-F238E27FC236}">
                <a16:creationId xmlns:a16="http://schemas.microsoft.com/office/drawing/2014/main" id="{45A10EBE-D71F-0AD3-8A20-B860E8C851FA}"/>
              </a:ext>
            </a:extLst>
          </p:cNvPr>
          <p:cNvSpPr>
            <a:spLocks noGrp="1"/>
          </p:cNvSpPr>
          <p:nvPr>
            <p:ph sz="half" idx="2"/>
          </p:nvPr>
        </p:nvSpPr>
        <p:spPr/>
        <p:txBody>
          <a:bodyPr/>
          <a:lstStyle/>
          <a:p>
            <a:pPr marL="0" indent="0">
              <a:buNone/>
            </a:pPr>
            <a:r>
              <a:rPr lang="es-GT" noProof="0" dirty="0">
                <a:latin typeface="Arial" panose="020B0604020202020204" pitchFamily="34" charset="0"/>
                <a:cs typeface="Arial" panose="020B0604020202020204" pitchFamily="34" charset="0"/>
              </a:rPr>
              <a:t>9. Utilice tablas y figuras fáciles de interpretar</a:t>
            </a:r>
          </a:p>
        </p:txBody>
      </p:sp>
      <p:sp>
        <p:nvSpPr>
          <p:cNvPr id="9" name="TextBox 8"/>
          <p:cNvSpPr txBox="1"/>
          <p:nvPr/>
        </p:nvSpPr>
        <p:spPr>
          <a:xfrm>
            <a:off x="1714404" y="2052039"/>
            <a:ext cx="4284928" cy="461665"/>
          </a:xfrm>
          <a:prstGeom prst="rect">
            <a:avLst/>
          </a:prstGeom>
          <a:noFill/>
        </p:spPr>
        <p:txBody>
          <a:bodyPr wrap="square" rtlCol="0">
            <a:spAutoFit/>
          </a:bodyPr>
          <a:lstStyle/>
          <a:p>
            <a:pPr algn="ctr"/>
            <a:r>
              <a:rPr lang="es-GT" sz="2400" b="1" noProof="0" dirty="0">
                <a:latin typeface="Arial" panose="020B0604020202020204" pitchFamily="34" charset="0"/>
              </a:rPr>
              <a:t>Evite las tablas grandes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1952" y="2648992"/>
            <a:ext cx="2720478" cy="1667196"/>
          </a:xfrm>
          <a:prstGeom prst="rect">
            <a:avLst/>
          </a:prstGeom>
          <a:ln>
            <a:solidFill>
              <a:srgbClr val="563C6C"/>
            </a:solidFill>
          </a:ln>
        </p:spPr>
      </p:pic>
      <p:sp>
        <p:nvSpPr>
          <p:cNvPr id="12" name="TextBox 11"/>
          <p:cNvSpPr txBox="1"/>
          <p:nvPr/>
        </p:nvSpPr>
        <p:spPr>
          <a:xfrm>
            <a:off x="6133061" y="2052038"/>
            <a:ext cx="4284928" cy="461665"/>
          </a:xfrm>
          <a:prstGeom prst="rect">
            <a:avLst/>
          </a:prstGeom>
          <a:noFill/>
        </p:spPr>
        <p:txBody>
          <a:bodyPr wrap="square" rtlCol="0">
            <a:spAutoFit/>
          </a:bodyPr>
          <a:lstStyle/>
          <a:p>
            <a:pPr algn="ctr"/>
            <a:r>
              <a:rPr lang="es-GT" sz="2400" b="1" noProof="0" dirty="0">
                <a:latin typeface="Arial" panose="020B0604020202020204" pitchFamily="34" charset="0"/>
              </a:rPr>
              <a:t>No a gráficos complicados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526" y="2648992"/>
            <a:ext cx="2247199" cy="1685399"/>
          </a:xfrm>
          <a:prstGeom prst="rect">
            <a:avLst/>
          </a:prstGeom>
          <a:ln>
            <a:solidFill>
              <a:schemeClr val="tx1"/>
            </a:solidFill>
          </a:ln>
        </p:spPr>
      </p:pic>
      <p:sp>
        <p:nvSpPr>
          <p:cNvPr id="15" name="TextBox 14"/>
          <p:cNvSpPr txBox="1"/>
          <p:nvPr/>
        </p:nvSpPr>
        <p:spPr>
          <a:xfrm>
            <a:off x="971550" y="4567535"/>
            <a:ext cx="5319431" cy="461665"/>
          </a:xfrm>
          <a:prstGeom prst="rect">
            <a:avLst/>
          </a:prstGeom>
          <a:noFill/>
        </p:spPr>
        <p:txBody>
          <a:bodyPr wrap="square" rtlCol="0">
            <a:spAutoFit/>
          </a:bodyPr>
          <a:lstStyle/>
          <a:p>
            <a:pPr algn="ctr"/>
            <a:r>
              <a:rPr lang="es-GT" sz="2400" b="1" noProof="0" dirty="0">
                <a:latin typeface="Arial" panose="020B0604020202020204" pitchFamily="34" charset="0"/>
              </a:rPr>
              <a:t>No usar plantillas de PowerPoint</a:t>
            </a:r>
          </a:p>
        </p:txBody>
      </p:sp>
      <p:graphicFrame>
        <p:nvGraphicFramePr>
          <p:cNvPr id="16" name="Chart 15"/>
          <p:cNvGraphicFramePr/>
          <p:nvPr>
            <p:extLst>
              <p:ext uri="{D42A27DB-BD31-4B8C-83A1-F6EECF244321}">
                <p14:modId xmlns:p14="http://schemas.microsoft.com/office/powerpoint/2010/main" val="1716174148"/>
              </p:ext>
            </p:extLst>
          </p:nvPr>
        </p:nvGraphicFramePr>
        <p:xfrm>
          <a:off x="1714404" y="5008857"/>
          <a:ext cx="3936849" cy="1667196"/>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Group 17"/>
          <p:cNvGrpSpPr/>
          <p:nvPr/>
        </p:nvGrpSpPr>
        <p:grpSpPr>
          <a:xfrm>
            <a:off x="6858000" y="4567535"/>
            <a:ext cx="3435309" cy="1909465"/>
            <a:chOff x="3355064" y="200296"/>
            <a:chExt cx="4039340" cy="2732656"/>
          </a:xfrm>
        </p:grpSpPr>
        <p:graphicFrame>
          <p:nvGraphicFramePr>
            <p:cNvPr id="19" name="Chart 18"/>
            <p:cNvGraphicFramePr/>
            <p:nvPr>
              <p:extLst>
                <p:ext uri="{D42A27DB-BD31-4B8C-83A1-F6EECF244321}">
                  <p14:modId xmlns:p14="http://schemas.microsoft.com/office/powerpoint/2010/main" val="3246663934"/>
                </p:ext>
              </p:extLst>
            </p:nvPr>
          </p:nvGraphicFramePr>
          <p:xfrm>
            <a:off x="3838609" y="339789"/>
            <a:ext cx="2889077" cy="2593163"/>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9"/>
            <p:cNvSpPr txBox="1"/>
            <p:nvPr/>
          </p:nvSpPr>
          <p:spPr>
            <a:xfrm>
              <a:off x="3355064" y="200296"/>
              <a:ext cx="4039340" cy="461665"/>
            </a:xfrm>
            <a:prstGeom prst="rect">
              <a:avLst/>
            </a:prstGeom>
            <a:noFill/>
          </p:spPr>
          <p:txBody>
            <a:bodyPr wrap="square" rtlCol="0">
              <a:spAutoFit/>
            </a:bodyPr>
            <a:lstStyle/>
            <a:p>
              <a:pPr algn="ctr"/>
              <a:r>
                <a:rPr lang="en-US" sz="2400" b="1">
                  <a:latin typeface="Arial" panose="020B0604020202020204" pitchFamily="34" charset="0"/>
                </a:rPr>
                <a:t>No 3-D</a:t>
              </a:r>
            </a:p>
          </p:txBody>
        </p:sp>
      </p:grpSp>
    </p:spTree>
    <p:extLst>
      <p:ext uri="{BB962C8B-B14F-4D97-AF65-F5344CB8AC3E}">
        <p14:creationId xmlns:p14="http://schemas.microsoft.com/office/powerpoint/2010/main" val="347673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Graphic spid="1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01207A-07FA-4413-BFE2-1066C8857270}"/>
              </a:ext>
            </a:extLst>
          </p:cNvPr>
          <p:cNvSpPr>
            <a:spLocks noGrp="1"/>
          </p:cNvSpPr>
          <p:nvPr>
            <p:ph sz="half" idx="2"/>
          </p:nvPr>
        </p:nvSpPr>
        <p:spPr/>
        <p:txBody>
          <a:bodyPr/>
          <a:lstStyle/>
          <a:p>
            <a:pPr marL="514350" indent="-514350">
              <a:buFont typeface="+mj-lt"/>
              <a:buAutoNum type="arabicPeriod"/>
            </a:pPr>
            <a:r>
              <a:rPr lang="es-GT" noProof="0" dirty="0"/>
              <a:t>Visión general</a:t>
            </a:r>
          </a:p>
          <a:p>
            <a:pPr marL="514350" indent="-514350">
              <a:buFont typeface="+mj-lt"/>
              <a:buAutoNum type="arabicPeriod"/>
            </a:pPr>
            <a:r>
              <a:rPr lang="es-GT" noProof="0" dirty="0"/>
              <a:t>Abrir y guardar una nueva presentación</a:t>
            </a:r>
          </a:p>
          <a:p>
            <a:pPr marL="514350" indent="-514350">
              <a:buFont typeface="+mj-lt"/>
              <a:buAutoNum type="arabicPeriod"/>
            </a:pPr>
            <a:r>
              <a:rPr lang="es-GT" noProof="0" dirty="0"/>
              <a:t>Guardar la presentación</a:t>
            </a:r>
          </a:p>
          <a:p>
            <a:pPr marL="514350" indent="-514350">
              <a:buFont typeface="+mj-lt"/>
              <a:buAutoNum type="arabicPeriod"/>
            </a:pPr>
            <a:r>
              <a:rPr lang="es-GT" noProof="0" dirty="0"/>
              <a:t>Listas numeradas y con viñetas</a:t>
            </a:r>
          </a:p>
          <a:p>
            <a:pPr marL="514350" indent="-514350">
              <a:buFont typeface="+mj-lt"/>
              <a:buAutoNum type="arabicPeriod"/>
            </a:pPr>
            <a:r>
              <a:rPr lang="es-GT" noProof="0" dirty="0"/>
              <a:t>Insertar un cuadro de texto</a:t>
            </a:r>
          </a:p>
          <a:p>
            <a:pPr marL="514350" indent="-514350">
              <a:buFont typeface="+mj-lt"/>
              <a:buAutoNum type="arabicPeriod"/>
            </a:pPr>
            <a:r>
              <a:rPr lang="es-GT" noProof="0" dirty="0"/>
              <a:t>Insertar tablas y gráficos desde Excel</a:t>
            </a:r>
          </a:p>
          <a:p>
            <a:pPr marL="514350" indent="-514350">
              <a:buFont typeface="+mj-lt"/>
              <a:buAutoNum type="arabicPeriod"/>
            </a:pPr>
            <a:r>
              <a:rPr lang="es-GT" noProof="0" dirty="0"/>
              <a:t>Insertar, redimensionar y recortar imágenes</a:t>
            </a:r>
          </a:p>
          <a:p>
            <a:pPr marL="514350" indent="-514350">
              <a:buFont typeface="+mj-lt"/>
              <a:buAutoNum type="arabicPeriod"/>
            </a:pPr>
            <a:r>
              <a:rPr lang="es-GT" noProof="0" dirty="0"/>
              <a:t>Ajustar sus diapositivas para lograr el máximo impacto</a:t>
            </a:r>
          </a:p>
          <a:p>
            <a:pPr marL="514350" indent="-514350">
              <a:buFont typeface="+mj-lt"/>
              <a:buAutoNum type="arabicPeriod"/>
            </a:pPr>
            <a:r>
              <a:rPr lang="es-GT" noProof="0" dirty="0"/>
              <a:t>Conclusión</a:t>
            </a:r>
          </a:p>
        </p:txBody>
      </p:sp>
      <p:sp>
        <p:nvSpPr>
          <p:cNvPr id="2" name="Title 1">
            <a:extLst>
              <a:ext uri="{FF2B5EF4-FFF2-40B4-BE49-F238E27FC236}">
                <a16:creationId xmlns:a16="http://schemas.microsoft.com/office/drawing/2014/main" id="{AAA0F39F-56B9-47EE-904A-7A4B4BA57CBF}"/>
              </a:ext>
            </a:extLst>
          </p:cNvPr>
          <p:cNvSpPr>
            <a:spLocks noGrp="1"/>
          </p:cNvSpPr>
          <p:nvPr>
            <p:ph type="title"/>
          </p:nvPr>
        </p:nvSpPr>
        <p:spPr/>
        <p:txBody>
          <a:bodyPr anchor="t"/>
          <a:lstStyle/>
          <a:p>
            <a:r>
              <a:rPr lang="es-GT" noProof="0" dirty="0"/>
              <a:t>Contenido de la sesión</a:t>
            </a:r>
          </a:p>
        </p:txBody>
      </p:sp>
    </p:spTree>
    <p:extLst>
      <p:ext uri="{BB962C8B-B14F-4D97-AF65-F5344CB8AC3E}">
        <p14:creationId xmlns:p14="http://schemas.microsoft.com/office/powerpoint/2010/main" val="33755840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52"/>
          <p:cNvGraphicFramePr>
            <a:graphicFrameLocks noGrp="1"/>
          </p:cNvGraphicFramePr>
          <p:nvPr>
            <p:ph sz="half" idx="2"/>
            <p:extLst>
              <p:ext uri="{D42A27DB-BD31-4B8C-83A1-F6EECF244321}">
                <p14:modId xmlns:p14="http://schemas.microsoft.com/office/powerpoint/2010/main" val="1073048466"/>
              </p:ext>
            </p:extLst>
          </p:nvPr>
        </p:nvGraphicFramePr>
        <p:xfrm>
          <a:off x="838200" y="1479550"/>
          <a:ext cx="10515598" cy="4523169"/>
        </p:xfrm>
        <a:graphic>
          <a:graphicData uri="http://schemas.openxmlformats.org/drawingml/2006/table">
            <a:tbl>
              <a:tblPr>
                <a:tableStyleId>{3C2FFA5D-87B4-456A-9821-1D502468CF0F}</a:tableStyleId>
              </a:tblPr>
              <a:tblGrid>
                <a:gridCol w="3092327">
                  <a:extLst>
                    <a:ext uri="{9D8B030D-6E8A-4147-A177-3AD203B41FA5}">
                      <a16:colId xmlns:a16="http://schemas.microsoft.com/office/drawing/2014/main" val="20000"/>
                    </a:ext>
                  </a:extLst>
                </a:gridCol>
                <a:gridCol w="2475126">
                  <a:extLst>
                    <a:ext uri="{9D8B030D-6E8A-4147-A177-3AD203B41FA5}">
                      <a16:colId xmlns:a16="http://schemas.microsoft.com/office/drawing/2014/main" val="20001"/>
                    </a:ext>
                  </a:extLst>
                </a:gridCol>
                <a:gridCol w="2475125">
                  <a:extLst>
                    <a:ext uri="{9D8B030D-6E8A-4147-A177-3AD203B41FA5}">
                      <a16:colId xmlns:a16="http://schemas.microsoft.com/office/drawing/2014/main" val="20002"/>
                    </a:ext>
                  </a:extLst>
                </a:gridCol>
                <a:gridCol w="2473020">
                  <a:extLst>
                    <a:ext uri="{9D8B030D-6E8A-4147-A177-3AD203B41FA5}">
                      <a16:colId xmlns:a16="http://schemas.microsoft.com/office/drawing/2014/main" val="20003"/>
                    </a:ext>
                  </a:extLst>
                </a:gridCol>
              </a:tblGrid>
              <a:tr h="91440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En general</a:t>
                      </a:r>
                      <a:br>
                        <a:rPr kumimoji="0" lang="en-US" sz="2400" u="none" strike="noStrike" cap="none" normalizeH="0" baseline="0">
                          <a:ln>
                            <a:noFill/>
                          </a:ln>
                          <a:solidFill>
                            <a:srgbClr val="005808"/>
                          </a:solidFill>
                          <a:effectLst/>
                        </a:rPr>
                      </a:br>
                      <a:r>
                        <a:rPr kumimoji="0" lang="en-US" sz="2400" u="none" strike="noStrike" cap="none" normalizeH="0" baseline="0">
                          <a:ln>
                            <a:noFill/>
                          </a:ln>
                          <a:solidFill>
                            <a:srgbClr val="005808"/>
                          </a:solidFill>
                          <a:effectLst/>
                        </a:rPr>
                        <a:t>(n = 60)</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Urbano</a:t>
                      </a:r>
                      <a:br>
                        <a:rPr kumimoji="0" lang="en-US" sz="2400" u="none" strike="noStrike" cap="none" normalizeH="0" baseline="0">
                          <a:ln>
                            <a:noFill/>
                          </a:ln>
                          <a:solidFill>
                            <a:srgbClr val="005808"/>
                          </a:solidFill>
                          <a:effectLst/>
                        </a:rPr>
                      </a:br>
                      <a:r>
                        <a:rPr kumimoji="0" lang="en-US" sz="2400" u="none" strike="noStrike" cap="none" normalizeH="0" baseline="0">
                          <a:ln>
                            <a:noFill/>
                          </a:ln>
                          <a:solidFill>
                            <a:srgbClr val="005808"/>
                          </a:solidFill>
                          <a:effectLst/>
                        </a:rPr>
                        <a:t>(n = 43)</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Rural</a:t>
                      </a:r>
                      <a:br>
                        <a:rPr kumimoji="0" lang="en-US" sz="2400" u="none" strike="noStrike" cap="none" normalizeH="0" baseline="0">
                          <a:ln>
                            <a:noFill/>
                          </a:ln>
                          <a:solidFill>
                            <a:srgbClr val="005808"/>
                          </a:solidFill>
                          <a:effectLst/>
                        </a:rPr>
                      </a:br>
                      <a:r>
                        <a:rPr kumimoji="0" lang="en-US" sz="2400" u="none" strike="noStrike" cap="none" normalizeH="0" baseline="0">
                          <a:ln>
                            <a:noFill/>
                          </a:ln>
                          <a:solidFill>
                            <a:srgbClr val="005808"/>
                          </a:solidFill>
                          <a:effectLst/>
                        </a:rPr>
                        <a:t>(n = 17)</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0"/>
                  </a:ext>
                </a:extLst>
              </a:tr>
              <a:tr h="180975">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endParaRPr kumimoji="0" lang="en-US" sz="800" b="1" i="0" u="none" strike="noStrike" cap="none" normalizeH="0" baseline="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1"/>
                  </a:ext>
                </a:extLst>
              </a:tr>
              <a:tr h="577850">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Prescripción de ART</a:t>
                      </a:r>
                      <a:endParaRPr kumimoji="0" lang="en-US" sz="2400" b="1" i="0" u="none" strike="noStrike" cap="none" normalizeH="0" baseline="0" dirty="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44 (73%)</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37 (86%)</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7 (41%)</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2"/>
                  </a:ext>
                </a:extLst>
              </a:tr>
              <a:tr h="5683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Recuento de CD4</a:t>
                      </a:r>
                      <a:endParaRPr kumimoji="0" lang="en-US" sz="2400" b="1" i="0" u="none" strike="noStrike" cap="none" normalizeH="0" baseline="0" dirty="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57 (95%)</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42 (98%)</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15 (88%)</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3"/>
                  </a:ext>
                </a:extLst>
              </a:tr>
              <a:tr h="56673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Carga viral</a:t>
                      </a:r>
                      <a:endParaRPr kumimoji="0" lang="en-US" sz="2400" b="1" i="0" u="none" strike="noStrike" cap="none" normalizeH="0" baseline="0" dirty="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57 (95%)</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42 (98%)</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15 (88%)</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4"/>
                  </a:ext>
                </a:extLst>
              </a:tr>
              <a:tr h="56515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Consumo de drogas ilegales</a:t>
                      </a:r>
                      <a:endParaRPr kumimoji="0" lang="en-US" sz="2400" b="1" i="0" u="none" strike="noStrike" cap="none" normalizeH="0" baseline="0" dirty="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48 (80%)</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37 (86%)</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11 (65%)</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5"/>
                  </a:ext>
                </a:extLst>
              </a:tr>
              <a:tr h="577850">
                <a:tc>
                  <a:txBody>
                    <a:bodyPr/>
                    <a:lstStyle/>
                    <a:p>
                      <a:pPr marL="0" marR="0" lvl="0" indent="0" algn="l" defTabSz="914400" rtl="0" eaLnBrk="1" fontAlgn="base" latinLnBrk="0" hangingPunct="1">
                        <a:lnSpc>
                          <a:spcPct val="8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Sexual</a:t>
                      </a:r>
                    </a:p>
                    <a:p>
                      <a:pPr marL="0" marR="0" lvl="0" indent="0" algn="l" defTabSz="914400" rtl="0" eaLnBrk="1" fontAlgn="base" latinLnBrk="0" hangingPunct="1">
                        <a:lnSpc>
                          <a:spcPct val="8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comportamiento</a:t>
                      </a:r>
                      <a:endParaRPr kumimoji="0" lang="en-US" sz="2400" b="1" i="0" u="none" strike="noStrike" cap="none" normalizeH="0" baseline="0" dirty="0">
                        <a:ln>
                          <a:noFill/>
                        </a:ln>
                        <a:solidFill>
                          <a:srgbClr val="005808"/>
                        </a:solidFill>
                        <a:effectLst/>
                        <a:latin typeface="Arial" charset="0"/>
                      </a:endParaRPr>
                    </a:p>
                  </a:txBody>
                  <a:tcPr marL="96019" marR="96019" anchor="ctr"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47 (78%)</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solidFill>
                            <a:srgbClr val="005808"/>
                          </a:solidFill>
                          <a:effectLst/>
                        </a:rPr>
                        <a:t>37 (86%)</a:t>
                      </a:r>
                      <a:endParaRPr kumimoji="0" lang="en-US" sz="2400" b="1" i="0" u="none" strike="noStrike" cap="none" normalizeH="0" baseline="0">
                        <a:ln>
                          <a:noFill/>
                        </a:ln>
                        <a:solidFill>
                          <a:srgbClr val="005808"/>
                        </a:solidFill>
                        <a:effectLst/>
                        <a:latin typeface="Arial" charset="0"/>
                      </a:endParaRPr>
                    </a:p>
                  </a:txBody>
                  <a:tcPr marL="96019" marR="96019" anchor="ctr" anchorCtr="1" horzOverflow="overflow">
                    <a:solidFill>
                      <a:schemeClr val="accent5">
                        <a:lumMod val="50000"/>
                      </a:schemeClr>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solidFill>
                            <a:srgbClr val="005808"/>
                          </a:solidFill>
                          <a:effectLst/>
                        </a:rPr>
                        <a:t>10 (59%)</a:t>
                      </a:r>
                      <a:endParaRPr kumimoji="0" lang="en-US" sz="2400" b="1" i="0" u="none" strike="noStrike" cap="none" normalizeH="0" baseline="0" dirty="0">
                        <a:ln>
                          <a:noFill/>
                        </a:ln>
                        <a:solidFill>
                          <a:srgbClr val="005808"/>
                        </a:solidFill>
                        <a:effectLst/>
                        <a:latin typeface="Arial" charset="0"/>
                      </a:endParaRPr>
                    </a:p>
                  </a:txBody>
                  <a:tcPr marL="96019" marR="96019" anchor="ctr" anchorCtr="1" horzOverflow="overflow">
                    <a:solidFill>
                      <a:schemeClr val="accent5">
                        <a:lumMod val="50000"/>
                      </a:schemeClr>
                    </a:solidFill>
                  </a:tcPr>
                </a:tc>
                <a:extLst>
                  <a:ext uri="{0D108BD9-81ED-4DB2-BD59-A6C34878D82A}">
                    <a16:rowId xmlns:a16="http://schemas.microsoft.com/office/drawing/2014/main" val="10006"/>
                  </a:ext>
                </a:extLst>
              </a:tr>
            </a:tbl>
          </a:graphicData>
        </a:graphic>
      </p:graphicFrame>
      <p:sp>
        <p:nvSpPr>
          <p:cNvPr id="6" name="Title 5"/>
          <p:cNvSpPr>
            <a:spLocks noGrp="1"/>
          </p:cNvSpPr>
          <p:nvPr>
            <p:ph type="title"/>
          </p:nvPr>
        </p:nvSpPr>
        <p:spPr/>
        <p:txBody>
          <a:bodyPr/>
          <a:lstStyle/>
          <a:p>
            <a:r>
              <a:rPr lang="es-GT" dirty="0"/>
              <a:t>¿Qué problema tiene esta diapositiva?</a:t>
            </a:r>
            <a:endParaRPr lang="en-US" dirty="0"/>
          </a:p>
        </p:txBody>
      </p:sp>
    </p:spTree>
    <p:extLst>
      <p:ext uri="{BB962C8B-B14F-4D97-AF65-F5344CB8AC3E}">
        <p14:creationId xmlns:p14="http://schemas.microsoft.com/office/powerpoint/2010/main" val="39929186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3"/>
          <p:cNvGraphicFramePr>
            <a:graphicFrameLocks noGrp="1"/>
          </p:cNvGraphicFramePr>
          <p:nvPr>
            <p:ph sz="half" idx="2"/>
            <p:extLst>
              <p:ext uri="{D42A27DB-BD31-4B8C-83A1-F6EECF244321}">
                <p14:modId xmlns:p14="http://schemas.microsoft.com/office/powerpoint/2010/main" val="2543384328"/>
              </p:ext>
            </p:extLst>
          </p:nvPr>
        </p:nvGraphicFramePr>
        <p:xfrm>
          <a:off x="838200" y="1847850"/>
          <a:ext cx="10693401" cy="4364313"/>
        </p:xfrm>
        <a:graphic>
          <a:graphicData uri="http://schemas.openxmlformats.org/drawingml/2006/table">
            <a:tbl>
              <a:tblPr>
                <a:tableStyleId>{9D7B26C5-4107-4FEC-AEDC-1716B250A1EF}</a:tableStyleId>
              </a:tblPr>
              <a:tblGrid>
                <a:gridCol w="3418260">
                  <a:extLst>
                    <a:ext uri="{9D8B030D-6E8A-4147-A177-3AD203B41FA5}">
                      <a16:colId xmlns:a16="http://schemas.microsoft.com/office/drawing/2014/main" val="20000"/>
                    </a:ext>
                  </a:extLst>
                </a:gridCol>
                <a:gridCol w="2425047">
                  <a:extLst>
                    <a:ext uri="{9D8B030D-6E8A-4147-A177-3AD203B41FA5}">
                      <a16:colId xmlns:a16="http://schemas.microsoft.com/office/drawing/2014/main" val="20001"/>
                    </a:ext>
                  </a:extLst>
                </a:gridCol>
                <a:gridCol w="2425047">
                  <a:extLst>
                    <a:ext uri="{9D8B030D-6E8A-4147-A177-3AD203B41FA5}">
                      <a16:colId xmlns:a16="http://schemas.microsoft.com/office/drawing/2014/main" val="20002"/>
                    </a:ext>
                  </a:extLst>
                </a:gridCol>
                <a:gridCol w="2425047">
                  <a:extLst>
                    <a:ext uri="{9D8B030D-6E8A-4147-A177-3AD203B41FA5}">
                      <a16:colId xmlns:a16="http://schemas.microsoft.com/office/drawing/2014/main" val="20003"/>
                    </a:ext>
                  </a:extLst>
                </a:gridCol>
              </a:tblGrid>
              <a:tr h="103723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s-GT" sz="2400" b="1" i="0" u="none" strike="noStrike" cap="none" normalizeH="0" baseline="0" noProof="0" dirty="0">
                          <a:ln>
                            <a:noFill/>
                          </a:ln>
                          <a:solidFill>
                            <a:schemeClr val="tx1"/>
                          </a:solidFill>
                          <a:effectLst/>
                          <a:latin typeface="Arial" pitchFamily="34" charset="0"/>
                          <a:cs typeface="Arial" pitchFamily="34" charset="0"/>
                        </a:rPr>
                        <a:t>Característica</a:t>
                      </a:r>
                    </a:p>
                  </a:txBody>
                  <a:tcPr marL="96019" marR="96019" anchor="ctr" horzOverflow="overflow">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Total % </a:t>
                      </a:r>
                      <a:br>
                        <a:rPr kumimoji="0" lang="en-US" sz="2400" u="none" strike="noStrike" cap="none" normalizeH="0" baseline="0" dirty="0">
                          <a:ln>
                            <a:noFill/>
                          </a:ln>
                          <a:effectLst/>
                          <a:latin typeface="Arial" pitchFamily="34" charset="0"/>
                          <a:cs typeface="Arial" pitchFamily="34" charset="0"/>
                        </a:rPr>
                      </a:br>
                      <a:r>
                        <a:rPr kumimoji="0" lang="en-US" sz="2400" u="none" strike="noStrike" cap="none" normalizeH="0" baseline="0" dirty="0">
                          <a:ln>
                            <a:noFill/>
                          </a:ln>
                          <a:effectLst/>
                          <a:latin typeface="Arial" pitchFamily="34" charset="0"/>
                          <a:cs typeface="Arial" pitchFamily="34" charset="0"/>
                        </a:rPr>
                        <a:t>(n = 60)</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Urbano %</a:t>
                      </a:r>
                      <a:br>
                        <a:rPr kumimoji="0" lang="en-US" sz="2400" u="none" strike="noStrike" cap="none" normalizeH="0" baseline="0" dirty="0">
                          <a:ln>
                            <a:noFill/>
                          </a:ln>
                          <a:effectLst/>
                          <a:latin typeface="Arial" pitchFamily="34" charset="0"/>
                          <a:cs typeface="Arial" pitchFamily="34" charset="0"/>
                        </a:rPr>
                      </a:br>
                      <a:r>
                        <a:rPr kumimoji="0" lang="en-US" sz="2400" u="none" strike="noStrike" cap="none" normalizeH="0" baseline="0" dirty="0">
                          <a:ln>
                            <a:noFill/>
                          </a:ln>
                          <a:effectLst/>
                          <a:latin typeface="Arial" pitchFamily="34" charset="0"/>
                          <a:cs typeface="Arial" pitchFamily="34" charset="0"/>
                        </a:rPr>
                        <a:t>(n = 43)</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Rural % </a:t>
                      </a:r>
                      <a:br>
                        <a:rPr kumimoji="0" lang="en-US" sz="2400" u="none" strike="noStrike" cap="none" normalizeH="0" baseline="0" dirty="0">
                          <a:ln>
                            <a:noFill/>
                          </a:ln>
                          <a:effectLst/>
                          <a:latin typeface="Arial" pitchFamily="34" charset="0"/>
                          <a:cs typeface="Arial" pitchFamily="34" charset="0"/>
                        </a:rPr>
                      </a:br>
                      <a:r>
                        <a:rPr kumimoji="0" lang="en-US" sz="2400" u="none" strike="noStrike" cap="none" normalizeH="0" baseline="0" dirty="0">
                          <a:ln>
                            <a:noFill/>
                          </a:ln>
                          <a:effectLst/>
                          <a:latin typeface="Arial" pitchFamily="34" charset="0"/>
                          <a:cs typeface="Arial" pitchFamily="34" charset="0"/>
                        </a:rPr>
                        <a:t>(n = 17)</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80975">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endParaRPr kumimoji="0" lang="es-GT" sz="8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5683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s-GT" sz="2400" u="none" strike="noStrike" cap="none" normalizeH="0" baseline="0" noProof="0" dirty="0">
                          <a:ln>
                            <a:noFill/>
                          </a:ln>
                          <a:effectLst/>
                          <a:latin typeface="Arial" pitchFamily="34" charset="0"/>
                          <a:cs typeface="Arial" pitchFamily="34" charset="0"/>
                        </a:rPr>
                        <a:t>Recuento de CD4</a:t>
                      </a:r>
                      <a:endParaRPr kumimoji="0" lang="es-GT" sz="24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95</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98</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88</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extLst>
                  <a:ext uri="{0D108BD9-81ED-4DB2-BD59-A6C34878D82A}">
                    <a16:rowId xmlns:a16="http://schemas.microsoft.com/office/drawing/2014/main" val="10002"/>
                  </a:ext>
                </a:extLst>
              </a:tr>
              <a:tr h="56673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s-GT" sz="2400" u="none" strike="noStrike" cap="none" normalizeH="0" baseline="0" noProof="0" dirty="0">
                          <a:ln>
                            <a:noFill/>
                          </a:ln>
                          <a:effectLst/>
                          <a:latin typeface="Arial" pitchFamily="34" charset="0"/>
                          <a:cs typeface="Arial" pitchFamily="34" charset="0"/>
                        </a:rPr>
                        <a:t>Carga viral</a:t>
                      </a:r>
                      <a:endParaRPr kumimoji="0" lang="es-GT" sz="24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95</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98</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88</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extLst>
                  <a:ext uri="{0D108BD9-81ED-4DB2-BD59-A6C34878D82A}">
                    <a16:rowId xmlns:a16="http://schemas.microsoft.com/office/drawing/2014/main" val="10003"/>
                  </a:ext>
                </a:extLst>
              </a:tr>
              <a:tr h="56515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s-GT" sz="2400" u="none" strike="noStrike" cap="none" normalizeH="0" baseline="0" noProof="0" dirty="0">
                          <a:ln>
                            <a:noFill/>
                          </a:ln>
                          <a:effectLst/>
                          <a:latin typeface="Arial" pitchFamily="34" charset="0"/>
                          <a:cs typeface="Arial" pitchFamily="34" charset="0"/>
                        </a:rPr>
                        <a:t>Consumo de drogas ilícitas</a:t>
                      </a:r>
                      <a:endParaRPr kumimoji="0" lang="es-GT" sz="24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80</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86</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65</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extLst>
                  <a:ext uri="{0D108BD9-81ED-4DB2-BD59-A6C34878D82A}">
                    <a16:rowId xmlns:a16="http://schemas.microsoft.com/office/drawing/2014/main" val="10004"/>
                  </a:ext>
                </a:extLst>
              </a:tr>
              <a:tr h="577850">
                <a:tc>
                  <a:txBody>
                    <a:bodyPr/>
                    <a:lstStyle/>
                    <a:p>
                      <a:pPr marL="0" marR="0" lvl="0" indent="0" algn="l" defTabSz="914400" rtl="0" eaLnBrk="1" fontAlgn="base" latinLnBrk="0" hangingPunct="1">
                        <a:lnSpc>
                          <a:spcPct val="80000"/>
                        </a:lnSpc>
                        <a:spcBef>
                          <a:spcPct val="50000"/>
                        </a:spcBef>
                        <a:spcAft>
                          <a:spcPct val="0"/>
                        </a:spcAft>
                        <a:buClr>
                          <a:srgbClr val="FFFF00"/>
                        </a:buClr>
                        <a:buSzTx/>
                        <a:buFontTx/>
                        <a:buNone/>
                        <a:tabLst/>
                      </a:pPr>
                      <a:r>
                        <a:rPr kumimoji="0" lang="es-GT" sz="2400" u="none" strike="noStrike" cap="none" normalizeH="0" baseline="0" noProof="0" dirty="0">
                          <a:ln>
                            <a:noFill/>
                          </a:ln>
                          <a:effectLst/>
                          <a:latin typeface="Arial" pitchFamily="34" charset="0"/>
                          <a:cs typeface="Arial" pitchFamily="34" charset="0"/>
                        </a:rPr>
                        <a:t>Comportamiento sexual</a:t>
                      </a:r>
                      <a:endParaRPr kumimoji="0" lang="es-GT" sz="24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78</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86</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59</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extLst>
                  <a:ext uri="{0D108BD9-81ED-4DB2-BD59-A6C34878D82A}">
                    <a16:rowId xmlns:a16="http://schemas.microsoft.com/office/drawing/2014/main" val="10005"/>
                  </a:ext>
                </a:extLst>
              </a:tr>
              <a:tr h="577850">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r>
                        <a:rPr kumimoji="0" lang="es-GT" sz="2400" u="none" strike="noStrike" cap="none" normalizeH="0" baseline="0" noProof="0" dirty="0">
                          <a:ln>
                            <a:noFill/>
                          </a:ln>
                          <a:effectLst/>
                          <a:latin typeface="Arial" pitchFamily="34" charset="0"/>
                          <a:cs typeface="Arial" pitchFamily="34" charset="0"/>
                        </a:rPr>
                        <a:t>Prescripción de TAR</a:t>
                      </a:r>
                      <a:endParaRPr kumimoji="0" lang="es-GT" sz="2400" b="1" i="0" u="none" strike="noStrike" cap="none" normalizeH="0" baseline="0" noProof="0" dirty="0">
                        <a:ln>
                          <a:noFill/>
                        </a:ln>
                        <a:solidFill>
                          <a:schemeClr val="tx1"/>
                        </a:solidFill>
                        <a:effectLst/>
                        <a:latin typeface="Arial" pitchFamily="34" charset="0"/>
                        <a:cs typeface="Arial" pitchFamily="34" charset="0"/>
                      </a:endParaRPr>
                    </a:p>
                  </a:txBody>
                  <a:tcPr marL="96019" marR="96019" anchor="ctr"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73</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a:ln>
                            <a:noFill/>
                          </a:ln>
                          <a:effectLst/>
                          <a:latin typeface="Arial" pitchFamily="34" charset="0"/>
                          <a:cs typeface="Arial" pitchFamily="34" charset="0"/>
                        </a:rPr>
                        <a:t>86</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L="96019" marR="96019" anchor="ctr" anchorCtr="1" horzOverflow="overflow"/>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u="none" strike="noStrike" cap="none" normalizeH="0" baseline="0" dirty="0">
                          <a:ln>
                            <a:noFill/>
                          </a:ln>
                          <a:effectLst/>
                          <a:latin typeface="Arial" pitchFamily="34" charset="0"/>
                          <a:cs typeface="Arial" pitchFamily="34" charset="0"/>
                        </a:rPr>
                        <a:t>41</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L="96019" marR="96019" anchor="ctr" anchorCtr="1" horzOverflow="overflow"/>
                </a:tc>
                <a:extLst>
                  <a:ext uri="{0D108BD9-81ED-4DB2-BD59-A6C34878D82A}">
                    <a16:rowId xmlns:a16="http://schemas.microsoft.com/office/drawing/2014/main" val="10006"/>
                  </a:ext>
                </a:extLst>
              </a:tr>
            </a:tbl>
          </a:graphicData>
        </a:graphic>
      </p:graphicFrame>
      <p:sp>
        <p:nvSpPr>
          <p:cNvPr id="6" name="Title 5"/>
          <p:cNvSpPr>
            <a:spLocks noGrp="1"/>
          </p:cNvSpPr>
          <p:nvPr>
            <p:ph type="title"/>
          </p:nvPr>
        </p:nvSpPr>
        <p:spPr/>
        <p:txBody>
          <a:bodyPr/>
          <a:lstStyle/>
          <a:p>
            <a:r>
              <a:rPr lang="es-GT" noProof="0" dirty="0"/>
              <a:t>Tabla revisada</a:t>
            </a:r>
          </a:p>
        </p:txBody>
      </p:sp>
    </p:spTree>
    <p:extLst>
      <p:ext uri="{BB962C8B-B14F-4D97-AF65-F5344CB8AC3E}">
        <p14:creationId xmlns:p14="http://schemas.microsoft.com/office/powerpoint/2010/main" val="3719377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B67BA314-7B55-6946-42C9-CEBA6307FAA3}"/>
              </a:ext>
            </a:extLst>
          </p:cNvPr>
          <p:cNvSpPr>
            <a:spLocks noGrp="1"/>
          </p:cNvSpPr>
          <p:nvPr>
            <p:ph type="title"/>
          </p:nvPr>
        </p:nvSpPr>
        <p:spPr/>
        <p:txBody>
          <a:bodyPr>
            <a:noAutofit/>
          </a:bodyPr>
          <a:lstStyle/>
          <a:p>
            <a:r>
              <a:rPr lang="es-GT" dirty="0"/>
              <a:t>Ajuste las diapositivas para mayor claridad e impacto (11/11)</a:t>
            </a:r>
            <a:endParaRPr lang="en-US" dirty="0"/>
          </a:p>
        </p:txBody>
      </p:sp>
      <p:sp>
        <p:nvSpPr>
          <p:cNvPr id="4" name="Content Placeholder 4">
            <a:extLst>
              <a:ext uri="{FF2B5EF4-FFF2-40B4-BE49-F238E27FC236}">
                <a16:creationId xmlns:a16="http://schemas.microsoft.com/office/drawing/2014/main" id="{DD33A069-1538-8A59-BCB0-0D523EE9D455}"/>
              </a:ext>
            </a:extLst>
          </p:cNvPr>
          <p:cNvSpPr>
            <a:spLocks noGrp="1"/>
          </p:cNvSpPr>
          <p:nvPr>
            <p:ph sz="half" idx="2"/>
          </p:nvPr>
        </p:nvSpPr>
        <p:spPr/>
        <p:txBody>
          <a:bodyPr/>
          <a:lstStyle/>
          <a:p>
            <a:pPr marL="514350" indent="-514350">
              <a:buFont typeface="+mj-lt"/>
              <a:buAutoNum type="arabicPeriod" startAt="10"/>
            </a:pPr>
            <a:r>
              <a:rPr lang="es-GT" noProof="0" dirty="0"/>
              <a:t>Utilice la animación con cuidado</a:t>
            </a:r>
          </a:p>
        </p:txBody>
      </p:sp>
      <p:grpSp>
        <p:nvGrpSpPr>
          <p:cNvPr id="2" name="Group 1">
            <a:extLst>
              <a:ext uri="{FF2B5EF4-FFF2-40B4-BE49-F238E27FC236}">
                <a16:creationId xmlns:a16="http://schemas.microsoft.com/office/drawing/2014/main" id="{FD5E32F0-BBB3-6970-33EF-2AEAC20581BD}"/>
              </a:ext>
            </a:extLst>
          </p:cNvPr>
          <p:cNvGrpSpPr/>
          <p:nvPr/>
        </p:nvGrpSpPr>
        <p:grpSpPr>
          <a:xfrm>
            <a:off x="1121963" y="2187325"/>
            <a:ext cx="4829642" cy="4038544"/>
            <a:chOff x="1519198" y="2187325"/>
            <a:chExt cx="4829642" cy="4038544"/>
          </a:xfrm>
        </p:grpSpPr>
        <p:sp>
          <p:nvSpPr>
            <p:cNvPr id="5" name="Content Placeholder 2"/>
            <p:cNvSpPr txBox="1">
              <a:spLocks/>
            </p:cNvSpPr>
            <p:nvPr/>
          </p:nvSpPr>
          <p:spPr>
            <a:xfrm>
              <a:off x="1519198" y="2187325"/>
              <a:ext cx="4829642" cy="488891"/>
            </a:xfrm>
            <a:prstGeom prst="rect">
              <a:avLst/>
            </a:prstGeom>
            <a:noFill/>
            <a:ln w="6350">
              <a:noFill/>
            </a:ln>
          </p:spPr>
          <p:txBody>
            <a:bodyPr vert="horz" lIns="91440" tIns="91440" rIns="91440" bIns="45720" rtlCol="0">
              <a:normAutofit fontScale="92500"/>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SzPct val="85000"/>
                <a:buNone/>
              </a:pPr>
              <a:r>
                <a:rPr lang="es-GT" sz="2200" noProof="0" dirty="0">
                  <a:latin typeface="+mn-lt"/>
                </a:rPr>
                <a:t>No entradas volando, giros, ruedas, etc.</a:t>
              </a:r>
            </a:p>
          </p:txBody>
        </p:sp>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00506" y="2730194"/>
              <a:ext cx="3657600" cy="3495675"/>
            </a:xfrm>
            <a:prstGeom prst="rect">
              <a:avLst/>
            </a:prstGeom>
            <a:ln>
              <a:solidFill>
                <a:schemeClr val="tx1"/>
              </a:solidFill>
            </a:ln>
          </p:spPr>
        </p:pic>
      </p:grpSp>
      <p:sp>
        <p:nvSpPr>
          <p:cNvPr id="10" name="Content Placeholder 2"/>
          <p:cNvSpPr txBox="1">
            <a:spLocks/>
          </p:cNvSpPr>
          <p:nvPr/>
        </p:nvSpPr>
        <p:spPr>
          <a:xfrm>
            <a:off x="6151163" y="2240101"/>
            <a:ext cx="5486400" cy="578981"/>
          </a:xfrm>
          <a:prstGeom prst="rect">
            <a:avLst/>
          </a:prstGeom>
          <a:noFill/>
          <a:ln w="6350">
            <a:noFill/>
          </a:ln>
        </p:spPr>
        <p:txBody>
          <a:bodyPr vert="horz" lIns="91440" tIns="91440" rIns="91440" bIns="45720" rtlCol="0">
            <a:noAutofit/>
          </a:bodyPr>
          <a:lstStyle>
            <a:lvl1pPr marL="228600" indent="-22860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457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350"/>
              </a:spcBef>
              <a:buClr>
                <a:srgbClr val="1F497D">
                  <a:lumMod val="40000"/>
                  <a:lumOff val="60000"/>
                </a:srgbClr>
              </a:buClr>
              <a:buSzPct val="85000"/>
              <a:buNone/>
              <a:defRPr/>
            </a:pPr>
            <a:r>
              <a:rPr lang="es-GT" sz="2000" noProof="0" dirty="0">
                <a:latin typeface="+mn-lt"/>
                <a:cs typeface="Arial"/>
              </a:rPr>
              <a:t>Use animación silenciosa y sutil</a:t>
            </a:r>
            <a:endParaRPr lang="es-GT" sz="2000" noProof="0" dirty="0">
              <a:latin typeface="+mn-lt"/>
            </a:endParaRPr>
          </a:p>
        </p:txBody>
      </p:sp>
      <p:sp>
        <p:nvSpPr>
          <p:cNvPr id="11" name="TextBox 10"/>
          <p:cNvSpPr txBox="1"/>
          <p:nvPr/>
        </p:nvSpPr>
        <p:spPr>
          <a:xfrm>
            <a:off x="7467600" y="2751149"/>
            <a:ext cx="2209800" cy="3474720"/>
          </a:xfrm>
          <a:prstGeom prst="rect">
            <a:avLst/>
          </a:prstGeom>
          <a:solidFill>
            <a:srgbClr val="0070C0"/>
          </a:solidFill>
          <a:ln>
            <a:solidFill>
              <a:schemeClr val="tx1"/>
            </a:solidFill>
          </a:ln>
        </p:spPr>
        <p:txBody>
          <a:bodyPr wrap="square" rtlCol="0">
            <a:spAutoFit/>
          </a:bodyPr>
          <a:lstStyle/>
          <a:p>
            <a:pPr algn="ctr"/>
            <a:r>
              <a:rPr lang="en-US" sz="20000">
                <a:solidFill>
                  <a:schemeClr val="bg1"/>
                </a:solidFill>
                <a:latin typeface="Times New Roman" pitchFamily="18" charset="0"/>
                <a:cs typeface="Times New Roman" pitchFamily="18" charset="0"/>
              </a:rPr>
              <a:t>T</a:t>
            </a:r>
          </a:p>
        </p:txBody>
      </p:sp>
    </p:spTree>
    <p:extLst>
      <p:ext uri="{BB962C8B-B14F-4D97-AF65-F5344CB8AC3E}">
        <p14:creationId xmlns:p14="http://schemas.microsoft.com/office/powerpoint/2010/main" val="14254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sz="half" idx="4294967295"/>
          </p:nvPr>
        </p:nvSpPr>
        <p:spPr>
          <a:xfrm>
            <a:off x="838200" y="1109662"/>
            <a:ext cx="10515600" cy="4638675"/>
          </a:xfrm>
          <a:prstGeom prst="rect">
            <a:avLst/>
          </a:prstGeom>
        </p:spPr>
        <p:txBody>
          <a:bodyPr anchor="ctr"/>
          <a:lstStyle/>
          <a:p>
            <a:pPr marL="0" indent="0" algn="ctr">
              <a:buNone/>
              <a:tabLst>
                <a:tab pos="3657600" algn="l"/>
              </a:tabLst>
            </a:pPr>
            <a:r>
              <a:rPr lang="en-US" sz="3200" dirty="0"/>
              <a:t>"</a:t>
            </a:r>
            <a:r>
              <a:rPr lang="es-MX" sz="3200" dirty="0"/>
              <a:t> Si tus palabras o imágenes no son pertinentes, hacerlas ‘bailar’ con colores no las hará relevantes</a:t>
            </a:r>
            <a:r>
              <a:rPr lang="en-US" sz="3200" dirty="0"/>
              <a:t>".</a:t>
            </a:r>
            <a:br>
              <a:rPr lang="en-US" sz="3200" dirty="0"/>
            </a:br>
            <a:r>
              <a:rPr lang="en-US" sz="2400" dirty="0"/>
              <a:t>	- Edward Tufte</a:t>
            </a:r>
            <a:endParaRPr lang="en-US" dirty="0"/>
          </a:p>
        </p:txBody>
      </p:sp>
    </p:spTree>
    <p:extLst>
      <p:ext uri="{BB962C8B-B14F-4D97-AF65-F5344CB8AC3E}">
        <p14:creationId xmlns:p14="http://schemas.microsoft.com/office/powerpoint/2010/main" val="706060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chor="t">
            <a:normAutofit/>
          </a:bodyPr>
          <a:lstStyle/>
          <a:p>
            <a:r>
              <a:rPr lang="en-US"/>
              <a:t>Conclusión</a:t>
            </a:r>
          </a:p>
        </p:txBody>
      </p:sp>
      <p:pic>
        <p:nvPicPr>
          <p:cNvPr id="6" name="Picture 5">
            <a:extLst>
              <a:ext uri="{FF2B5EF4-FFF2-40B4-BE49-F238E27FC236}">
                <a16:creationId xmlns:a16="http://schemas.microsoft.com/office/drawing/2014/main" id="{F38EC985-DC8F-5DA0-2545-21AF46971453}"/>
              </a:ext>
            </a:extLst>
          </p:cNvPr>
          <p:cNvPicPr>
            <a:picLocks noChangeAspect="1"/>
          </p:cNvPicPr>
          <p:nvPr/>
        </p:nvPicPr>
        <p:blipFill>
          <a:blip r:embed="rId3"/>
          <a:stretch>
            <a:fillRect/>
          </a:stretch>
        </p:blipFill>
        <p:spPr>
          <a:xfrm>
            <a:off x="838200" y="2283566"/>
            <a:ext cx="2857500" cy="1600200"/>
          </a:xfrm>
          <a:prstGeom prst="rect">
            <a:avLst/>
          </a:prstGeom>
        </p:spPr>
      </p:pic>
      <p:sp>
        <p:nvSpPr>
          <p:cNvPr id="7" name="TextBox 6">
            <a:extLst>
              <a:ext uri="{FF2B5EF4-FFF2-40B4-BE49-F238E27FC236}">
                <a16:creationId xmlns:a16="http://schemas.microsoft.com/office/drawing/2014/main" id="{9E42ABE5-39AE-74DA-D7A6-F7CE05B5DB21}"/>
              </a:ext>
            </a:extLst>
          </p:cNvPr>
          <p:cNvSpPr txBox="1"/>
          <p:nvPr/>
        </p:nvSpPr>
        <p:spPr>
          <a:xfrm>
            <a:off x="400050" y="4005590"/>
            <a:ext cx="3733800" cy="523220"/>
          </a:xfrm>
          <a:prstGeom prst="rect">
            <a:avLst/>
          </a:prstGeom>
          <a:noFill/>
        </p:spPr>
        <p:txBody>
          <a:bodyPr wrap="square" rtlCol="0">
            <a:spAutoFit/>
          </a:bodyPr>
          <a:lstStyle/>
          <a:p>
            <a:pPr algn="ctr"/>
            <a:r>
              <a:rPr lang="en-US" sz="2800"/>
              <a:t>Utilizar PowerPoint</a:t>
            </a:r>
          </a:p>
        </p:txBody>
      </p:sp>
      <p:pic>
        <p:nvPicPr>
          <p:cNvPr id="8" name="Picture 7">
            <a:extLst>
              <a:ext uri="{FF2B5EF4-FFF2-40B4-BE49-F238E27FC236}">
                <a16:creationId xmlns:a16="http://schemas.microsoft.com/office/drawing/2014/main" id="{96FC8C2E-0127-5A65-2EA5-6BA94D8DA598}"/>
              </a:ext>
            </a:extLst>
          </p:cNvPr>
          <p:cNvPicPr>
            <a:picLocks noChangeAspect="1"/>
          </p:cNvPicPr>
          <p:nvPr/>
        </p:nvPicPr>
        <p:blipFill>
          <a:blip r:embed="rId4"/>
          <a:stretch>
            <a:fillRect/>
          </a:stretch>
        </p:blipFill>
        <p:spPr>
          <a:xfrm>
            <a:off x="7620000" y="2291527"/>
            <a:ext cx="2571750" cy="1771650"/>
          </a:xfrm>
          <a:prstGeom prst="rect">
            <a:avLst/>
          </a:prstGeom>
          <a:ln>
            <a:solidFill>
              <a:schemeClr val="tx1"/>
            </a:solidFill>
          </a:ln>
        </p:spPr>
      </p:pic>
      <p:sp>
        <p:nvSpPr>
          <p:cNvPr id="9" name="TextBox 8">
            <a:extLst>
              <a:ext uri="{FF2B5EF4-FFF2-40B4-BE49-F238E27FC236}">
                <a16:creationId xmlns:a16="http://schemas.microsoft.com/office/drawing/2014/main" id="{52C5FBCD-F0E1-E5E9-DFBE-F68B19F4EEBA}"/>
              </a:ext>
            </a:extLst>
          </p:cNvPr>
          <p:cNvSpPr txBox="1"/>
          <p:nvPr/>
        </p:nvSpPr>
        <p:spPr>
          <a:xfrm>
            <a:off x="7191375" y="4143297"/>
            <a:ext cx="3429000" cy="954107"/>
          </a:xfrm>
          <a:prstGeom prst="rect">
            <a:avLst/>
          </a:prstGeom>
          <a:noFill/>
        </p:spPr>
        <p:txBody>
          <a:bodyPr wrap="square" rtlCol="0">
            <a:spAutoFit/>
          </a:bodyPr>
          <a:lstStyle/>
          <a:p>
            <a:pPr algn="ctr"/>
            <a:r>
              <a:rPr lang="en-US" sz="2800"/>
              <a:t>Utilizar PowerPoint</a:t>
            </a:r>
          </a:p>
          <a:p>
            <a:pPr algn="ctr"/>
            <a:r>
              <a:rPr lang="en-US" sz="2800"/>
              <a:t>Sabiamente</a:t>
            </a:r>
          </a:p>
        </p:txBody>
      </p:sp>
      <p:sp>
        <p:nvSpPr>
          <p:cNvPr id="10" name="TextBox 9">
            <a:extLst>
              <a:ext uri="{FF2B5EF4-FFF2-40B4-BE49-F238E27FC236}">
                <a16:creationId xmlns:a16="http://schemas.microsoft.com/office/drawing/2014/main" id="{0B5C51BC-A1EC-626C-320B-3F83E0111A97}"/>
              </a:ext>
            </a:extLst>
          </p:cNvPr>
          <p:cNvSpPr txBox="1"/>
          <p:nvPr/>
        </p:nvSpPr>
        <p:spPr>
          <a:xfrm>
            <a:off x="5095165" y="4267200"/>
            <a:ext cx="1809750" cy="523220"/>
          </a:xfrm>
          <a:prstGeom prst="rect">
            <a:avLst/>
          </a:prstGeom>
          <a:noFill/>
        </p:spPr>
        <p:txBody>
          <a:bodyPr wrap="square" rtlCol="0">
            <a:spAutoFit/>
          </a:bodyPr>
          <a:lstStyle/>
          <a:p>
            <a:r>
              <a:rPr lang="en-US" sz="2800"/>
              <a:t>Pero</a:t>
            </a:r>
          </a:p>
        </p:txBody>
      </p:sp>
    </p:spTree>
    <p:extLst>
      <p:ext uri="{BB962C8B-B14F-4D97-AF65-F5344CB8AC3E}">
        <p14:creationId xmlns:p14="http://schemas.microsoft.com/office/powerpoint/2010/main" val="420615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22BE7B-CABC-4951-BF9A-C74CCA88B7E3}"/>
              </a:ext>
            </a:extLst>
          </p:cNvPr>
          <p:cNvSpPr>
            <a:spLocks noGrp="1"/>
          </p:cNvSpPr>
          <p:nvPr>
            <p:ph sz="half" idx="2"/>
          </p:nvPr>
        </p:nvSpPr>
        <p:spPr/>
        <p:txBody>
          <a:bodyPr/>
          <a:lstStyle/>
          <a:p>
            <a:pPr marL="457200" indent="-457200"/>
            <a:r>
              <a:rPr lang="es-GT" dirty="0"/>
              <a:t>Crear una nueva presentación en PowerPoint</a:t>
            </a:r>
          </a:p>
          <a:p>
            <a:pPr marL="457200" indent="-457200"/>
            <a:r>
              <a:rPr lang="es-GT" dirty="0"/>
              <a:t>Diseñar y organizar diapositivas para lograr la </a:t>
            </a:r>
            <a:br>
              <a:rPr lang="es-GT" dirty="0"/>
            </a:br>
            <a:r>
              <a:rPr lang="es-GT" dirty="0"/>
              <a:t>máxima eficiencia</a:t>
            </a:r>
          </a:p>
          <a:p>
            <a:pPr marL="457200" indent="-457200"/>
            <a:r>
              <a:rPr lang="es-GT" dirty="0"/>
              <a:t>Desarrollar, personalizar y guardar una presentación</a:t>
            </a:r>
          </a:p>
          <a:p>
            <a:pPr marL="457200" indent="-457200"/>
            <a:r>
              <a:rPr lang="es-GT" dirty="0"/>
              <a:t>Crear listas y sublistas numeradas y con viñetas</a:t>
            </a:r>
          </a:p>
          <a:p>
            <a:pPr marL="457200" indent="-457200"/>
            <a:r>
              <a:rPr lang="es-GT" dirty="0"/>
              <a:t>Diseñar y utilizar tablas, gráficos e imágenes en una</a:t>
            </a:r>
            <a:br>
              <a:rPr lang="es-GT" dirty="0"/>
            </a:br>
            <a:r>
              <a:rPr lang="es-GT" dirty="0"/>
              <a:t>diapositiva de PowerPoint</a:t>
            </a:r>
          </a:p>
          <a:p>
            <a:pPr marL="457200" indent="-457200"/>
            <a:r>
              <a:rPr lang="es-GT" dirty="0"/>
              <a:t>Demostrar las mejores prácticas para crear diapositivas </a:t>
            </a:r>
            <a:br>
              <a:rPr lang="es-GT" dirty="0"/>
            </a:br>
            <a:r>
              <a:rPr lang="es-GT" dirty="0"/>
              <a:t>en PowerPoint </a:t>
            </a:r>
          </a:p>
        </p:txBody>
      </p:sp>
      <p:sp>
        <p:nvSpPr>
          <p:cNvPr id="2" name="Title 1">
            <a:extLst>
              <a:ext uri="{FF2B5EF4-FFF2-40B4-BE49-F238E27FC236}">
                <a16:creationId xmlns:a16="http://schemas.microsoft.com/office/drawing/2014/main" id="{A5B32965-DC82-4FCB-B6A4-093650D87B8F}"/>
              </a:ext>
            </a:extLst>
          </p:cNvPr>
          <p:cNvSpPr>
            <a:spLocks noGrp="1"/>
          </p:cNvSpPr>
          <p:nvPr>
            <p:ph type="title"/>
          </p:nvPr>
        </p:nvSpPr>
        <p:spPr/>
        <p:txBody>
          <a:bodyPr anchor="t"/>
          <a:lstStyle/>
          <a:p>
            <a:r>
              <a:rPr lang="en-US"/>
              <a:t>Revisión de los objetivos</a:t>
            </a:r>
          </a:p>
        </p:txBody>
      </p:sp>
    </p:spTree>
    <p:extLst>
      <p:ext uri="{BB962C8B-B14F-4D97-AF65-F5344CB8AC3E}">
        <p14:creationId xmlns:p14="http://schemas.microsoft.com/office/powerpoint/2010/main" val="3176520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AEF8F-E6F8-DF31-05EE-2390C6F77746}"/>
              </a:ext>
            </a:extLst>
          </p:cNvPr>
          <p:cNvSpPr>
            <a:spLocks noGrp="1"/>
          </p:cNvSpPr>
          <p:nvPr>
            <p:ph type="title"/>
          </p:nvPr>
        </p:nvSpPr>
        <p:spPr/>
        <p:txBody>
          <a:bodyPr/>
          <a:lstStyle/>
          <a:p>
            <a:r>
              <a:rPr lang="en-US" dirty="0" err="1"/>
              <a:t>Usando</a:t>
            </a:r>
            <a:r>
              <a:rPr lang="en-US" dirty="0"/>
              <a:t> PPT</a:t>
            </a:r>
          </a:p>
        </p:txBody>
      </p:sp>
      <p:sp>
        <p:nvSpPr>
          <p:cNvPr id="3" name="Content Placeholder 2">
            <a:extLst>
              <a:ext uri="{FF2B5EF4-FFF2-40B4-BE49-F238E27FC236}">
                <a16:creationId xmlns:a16="http://schemas.microsoft.com/office/drawing/2014/main" id="{C4EACADF-652C-4B5C-2826-EE68D2D28C9A}"/>
              </a:ext>
            </a:extLst>
          </p:cNvPr>
          <p:cNvSpPr>
            <a:spLocks noGrp="1"/>
          </p:cNvSpPr>
          <p:nvPr>
            <p:ph sz="half" idx="2"/>
          </p:nvPr>
        </p:nvSpPr>
        <p:spPr/>
        <p:txBody>
          <a:bodyPr anchor="ctr"/>
          <a:lstStyle/>
          <a:p>
            <a:pPr marL="0" indent="0" algn="ctr">
              <a:buNone/>
            </a:pPr>
            <a:r>
              <a:rPr lang="en-US" sz="2800"/>
              <a:t>¿Quién ha utilizado PowerPoint para crear una presentación?</a:t>
            </a:r>
          </a:p>
          <a:p>
            <a:pPr marL="0" indent="0" algn="ctr">
              <a:buNone/>
            </a:pPr>
            <a:r>
              <a:rPr lang="en-US" sz="2800"/>
              <a:t>Cuéntenos cómo ha utilizado PowerPoint en el pasado.</a:t>
            </a:r>
          </a:p>
          <a:p>
            <a:pPr marL="0" indent="0" algn="ctr">
              <a:buNone/>
            </a:pPr>
            <a:endParaRPr lang="en-US"/>
          </a:p>
          <a:p>
            <a:pPr marL="0" indent="0" algn="ctr">
              <a:buNone/>
            </a:pPr>
            <a:endParaRPr lang="en-US" sz="2800"/>
          </a:p>
          <a:p>
            <a:pPr marL="0" indent="0" algn="ctr">
              <a:buNone/>
            </a:pPr>
            <a:endParaRPr lang="en-US" sz="2800"/>
          </a:p>
          <a:p>
            <a:endParaRPr lang="en-US"/>
          </a:p>
        </p:txBody>
      </p:sp>
      <p:pic>
        <p:nvPicPr>
          <p:cNvPr id="5" name="Picture 4">
            <a:extLst>
              <a:ext uri="{FF2B5EF4-FFF2-40B4-BE49-F238E27FC236}">
                <a16:creationId xmlns:a16="http://schemas.microsoft.com/office/drawing/2014/main" id="{A92E9547-EDDA-AE68-7FC3-4B38C908C4B8}"/>
              </a:ext>
            </a:extLst>
          </p:cNvPr>
          <p:cNvPicPr>
            <a:picLocks noChangeAspect="1"/>
          </p:cNvPicPr>
          <p:nvPr/>
        </p:nvPicPr>
        <p:blipFill>
          <a:blip r:embed="rId3"/>
          <a:stretch>
            <a:fillRect/>
          </a:stretch>
        </p:blipFill>
        <p:spPr>
          <a:xfrm>
            <a:off x="4405312" y="3429000"/>
            <a:ext cx="3381375" cy="2532767"/>
          </a:xfrm>
          <a:prstGeom prst="rect">
            <a:avLst/>
          </a:prstGeom>
          <a:ln>
            <a:solidFill>
              <a:schemeClr val="tx1"/>
            </a:solidFill>
          </a:ln>
        </p:spPr>
      </p:pic>
    </p:spTree>
    <p:extLst>
      <p:ext uri="{BB962C8B-B14F-4D97-AF65-F5344CB8AC3E}">
        <p14:creationId xmlns:p14="http://schemas.microsoft.com/office/powerpoint/2010/main" val="1077473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p:txBody>
          <a:bodyPr/>
          <a:lstStyle/>
          <a:p>
            <a:r>
              <a:rPr lang="en-US"/>
              <a:t>Abrir PowerPoint</a:t>
            </a:r>
          </a:p>
          <a:p>
            <a:r>
              <a:rPr lang="en-US"/>
              <a:t>Abrir una nueva presentación</a:t>
            </a:r>
          </a:p>
          <a:p>
            <a:r>
              <a:rPr lang="en-US"/>
              <a:t>Haga clic en </a:t>
            </a:r>
            <a:r>
              <a:rPr lang="en-US" i="1"/>
              <a:t>Presentación en blanco.</a:t>
            </a:r>
            <a:r>
              <a:rPr lang="en-US"/>
              <a:t> Debería ver:</a:t>
            </a:r>
          </a:p>
          <a:p>
            <a:pPr marL="914400" indent="-91440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endParaRPr lang="en-US"/>
          </a:p>
          <a:p>
            <a:endParaRPr lang="en-US"/>
          </a:p>
        </p:txBody>
      </p:sp>
      <p:sp>
        <p:nvSpPr>
          <p:cNvPr id="3" name="Title 2"/>
          <p:cNvSpPr>
            <a:spLocks noGrp="1"/>
          </p:cNvSpPr>
          <p:nvPr>
            <p:ph type="title"/>
          </p:nvPr>
        </p:nvSpPr>
        <p:spPr/>
        <p:txBody>
          <a:bodyPr anchor="t"/>
          <a:lstStyle/>
          <a:p>
            <a:r>
              <a:rPr lang="en-US"/>
              <a:t>Abrir y crear una nueva presentación</a:t>
            </a:r>
          </a:p>
        </p:txBody>
      </p:sp>
      <p:pic>
        <p:nvPicPr>
          <p:cNvPr id="4" name="Picture 3">
            <a:extLst>
              <a:ext uri="{FF2B5EF4-FFF2-40B4-BE49-F238E27FC236}">
                <a16:creationId xmlns:a16="http://schemas.microsoft.com/office/drawing/2014/main" id="{8D547C85-A29C-4F7F-A279-05A62A08F78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971800" y="3429000"/>
            <a:ext cx="6019800" cy="2910723"/>
          </a:xfrm>
          <a:prstGeom prst="rect">
            <a:avLst/>
          </a:prstGeom>
          <a:ln>
            <a:solidFill>
              <a:srgbClr val="005808"/>
            </a:solidFill>
          </a:ln>
        </p:spPr>
      </p:pic>
    </p:spTree>
    <p:extLst>
      <p:ext uri="{BB962C8B-B14F-4D97-AF65-F5344CB8AC3E}">
        <p14:creationId xmlns:p14="http://schemas.microsoft.com/office/powerpoint/2010/main" val="106803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3F3D61-7BED-B296-0998-2D4E77FDC85C}"/>
              </a:ext>
            </a:extLst>
          </p:cNvPr>
          <p:cNvSpPr>
            <a:spLocks noGrp="1"/>
          </p:cNvSpPr>
          <p:nvPr>
            <p:ph sz="half" idx="2"/>
          </p:nvPr>
        </p:nvSpPr>
        <p:spPr>
          <a:xfrm>
            <a:off x="503854" y="1478857"/>
            <a:ext cx="4879794" cy="4639309"/>
          </a:xfrm>
        </p:spPr>
        <p:txBody>
          <a:bodyPr/>
          <a:lstStyle/>
          <a:p>
            <a:pPr marL="285750" indent="-285750">
              <a:buFont typeface="Arial" panose="020B0604020202020204" pitchFamily="34" charset="0"/>
              <a:buChar char="•"/>
            </a:pPr>
            <a:r>
              <a:rPr lang="es-GT" sz="2500" noProof="0" dirty="0"/>
              <a:t>En la barra de menú de la esquina superior izquierda, haga clic en la pestaña </a:t>
            </a:r>
            <a:r>
              <a:rPr lang="es-GT" sz="2500" b="1" i="1" noProof="0" dirty="0"/>
              <a:t>Nueva diapositiva </a:t>
            </a:r>
            <a:r>
              <a:rPr lang="es-GT" sz="2500" noProof="0" dirty="0"/>
              <a:t>y un cuadro de diálogo aparecerá</a:t>
            </a:r>
          </a:p>
          <a:p>
            <a:pPr marL="285750" indent="-285750">
              <a:buFont typeface="Arial" panose="020B0604020202020204" pitchFamily="34" charset="0"/>
              <a:buChar char="•"/>
            </a:pPr>
            <a:r>
              <a:rPr lang="es-GT" sz="2500" noProof="0" dirty="0"/>
              <a:t>En el cuadro de diálogo, hay varios tipos diferentes de diapositivas que puede insertar</a:t>
            </a:r>
          </a:p>
          <a:p>
            <a:pPr marL="285750" indent="-285750">
              <a:buFont typeface="Arial" panose="020B0604020202020204" pitchFamily="34" charset="0"/>
              <a:buChar char="•"/>
            </a:pPr>
            <a:r>
              <a:rPr lang="es-GT" sz="2500" noProof="0" dirty="0"/>
              <a:t>Seleccione la diapositiva</a:t>
            </a:r>
            <a:r>
              <a:rPr lang="es-GT" sz="2500" b="1" i="1" noProof="0" dirty="0"/>
              <a:t> Encabezado de sección </a:t>
            </a:r>
          </a:p>
          <a:p>
            <a:endParaRPr lang="en-US" sz="2400" dirty="0"/>
          </a:p>
        </p:txBody>
      </p:sp>
      <p:sp>
        <p:nvSpPr>
          <p:cNvPr id="2" name="Title 1">
            <a:extLst>
              <a:ext uri="{FF2B5EF4-FFF2-40B4-BE49-F238E27FC236}">
                <a16:creationId xmlns:a16="http://schemas.microsoft.com/office/drawing/2014/main" id="{A7234EEA-00B9-8ED3-68CE-6077F14AF821}"/>
              </a:ext>
            </a:extLst>
          </p:cNvPr>
          <p:cNvSpPr>
            <a:spLocks noGrp="1"/>
          </p:cNvSpPr>
          <p:nvPr>
            <p:ph type="title"/>
          </p:nvPr>
        </p:nvSpPr>
        <p:spPr>
          <a:xfrm>
            <a:off x="838200" y="0"/>
            <a:ext cx="10515600" cy="1257300"/>
          </a:xfrm>
        </p:spPr>
        <p:txBody>
          <a:bodyPr/>
          <a:lstStyle/>
          <a:p>
            <a:r>
              <a:rPr lang="es-GT" noProof="0" dirty="0"/>
              <a:t>Añadir nuevas diapositivas - Diapositivas de encabezado de sección</a:t>
            </a:r>
          </a:p>
        </p:txBody>
      </p:sp>
      <p:pic>
        <p:nvPicPr>
          <p:cNvPr id="5" name="Picture 4">
            <a:extLst>
              <a:ext uri="{FF2B5EF4-FFF2-40B4-BE49-F238E27FC236}">
                <a16:creationId xmlns:a16="http://schemas.microsoft.com/office/drawing/2014/main" id="{68EB4FD5-1911-43FC-9EC5-C8DA736A7EA9}"/>
              </a:ext>
            </a:extLst>
          </p:cNvPr>
          <p:cNvPicPr>
            <a:picLocks noChangeAspect="1"/>
          </p:cNvPicPr>
          <p:nvPr/>
        </p:nvPicPr>
        <p:blipFill rotWithShape="1">
          <a:blip r:embed="rId3"/>
          <a:srcRect l="6305" r="14890"/>
          <a:stretch/>
        </p:blipFill>
        <p:spPr>
          <a:xfrm>
            <a:off x="5459847" y="1886803"/>
            <a:ext cx="6503553" cy="3505200"/>
          </a:xfrm>
          <a:prstGeom prst="rect">
            <a:avLst/>
          </a:prstGeom>
          <a:ln>
            <a:solidFill>
              <a:schemeClr val="tx1"/>
            </a:solidFill>
          </a:ln>
        </p:spPr>
      </p:pic>
      <p:sp>
        <p:nvSpPr>
          <p:cNvPr id="7" name="Oval 6">
            <a:extLst>
              <a:ext uri="{FF2B5EF4-FFF2-40B4-BE49-F238E27FC236}">
                <a16:creationId xmlns:a16="http://schemas.microsoft.com/office/drawing/2014/main" id="{07641D22-72C0-3940-1E54-A9D6A8E69737}"/>
              </a:ext>
            </a:extLst>
          </p:cNvPr>
          <p:cNvSpPr/>
          <p:nvPr/>
        </p:nvSpPr>
        <p:spPr>
          <a:xfrm>
            <a:off x="5410200" y="1886803"/>
            <a:ext cx="685800" cy="762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CB5C25F-CAD7-AA82-4635-BE42DD476575}"/>
              </a:ext>
            </a:extLst>
          </p:cNvPr>
          <p:cNvSpPr/>
          <p:nvPr/>
        </p:nvSpPr>
        <p:spPr>
          <a:xfrm>
            <a:off x="5638800" y="2648803"/>
            <a:ext cx="2209800" cy="2743200"/>
          </a:xfrm>
          <a:prstGeom prst="rect">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0C09E05-246C-2A94-BFE6-69278F89CF39}"/>
              </a:ext>
            </a:extLst>
          </p:cNvPr>
          <p:cNvSpPr/>
          <p:nvPr/>
        </p:nvSpPr>
        <p:spPr>
          <a:xfrm>
            <a:off x="6995160" y="2773907"/>
            <a:ext cx="777240" cy="655093"/>
          </a:xfrm>
          <a:prstGeom prst="rect">
            <a:avLst/>
          </a:prstGeom>
          <a:noFill/>
          <a:ln w="381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177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5943600" y="1478857"/>
            <a:ext cx="5410200" cy="4639309"/>
          </a:xfrm>
        </p:spPr>
        <p:txBody>
          <a:bodyPr/>
          <a:lstStyle/>
          <a:p>
            <a:pPr marL="0" indent="0">
              <a:buNone/>
            </a:pPr>
            <a:r>
              <a:rPr lang="en-US" dirty="0" err="1"/>
              <a:t>Añadir</a:t>
            </a:r>
            <a:r>
              <a:rPr lang="en-US" dirty="0"/>
              <a:t> </a:t>
            </a:r>
            <a:r>
              <a:rPr lang="en-US" dirty="0" err="1"/>
              <a:t>títulos</a:t>
            </a:r>
            <a:r>
              <a:rPr lang="en-US" dirty="0"/>
              <a:t> de </a:t>
            </a:r>
            <a:r>
              <a:rPr lang="en-US" dirty="0" err="1"/>
              <a:t>diapositivas</a:t>
            </a:r>
            <a:endParaRPr lang="en-US" dirty="0"/>
          </a:p>
          <a:p>
            <a:pPr lvl="1"/>
            <a:r>
              <a:rPr lang="en-US" dirty="0" err="1"/>
              <a:t>Diapositiva</a:t>
            </a:r>
            <a:r>
              <a:rPr lang="en-US" dirty="0"/>
              <a:t> 1: (</a:t>
            </a:r>
            <a:r>
              <a:rPr lang="en-US" dirty="0" err="1"/>
              <a:t>Título</a:t>
            </a:r>
            <a:r>
              <a:rPr lang="en-US" dirty="0"/>
              <a:t> - </a:t>
            </a:r>
            <a:r>
              <a:rPr lang="en-US" dirty="0" err="1"/>
              <a:t>Dejar</a:t>
            </a:r>
            <a:r>
              <a:rPr lang="en-US" dirty="0"/>
              <a:t> </a:t>
            </a:r>
            <a:r>
              <a:rPr lang="en-US" dirty="0" err="1"/>
              <a:t>en</a:t>
            </a:r>
            <a:r>
              <a:rPr lang="en-US" dirty="0"/>
              <a:t> </a:t>
            </a:r>
            <a:r>
              <a:rPr lang="en-US" dirty="0" err="1"/>
              <a:t>blanco</a:t>
            </a:r>
            <a:r>
              <a:rPr lang="en-US" dirty="0"/>
              <a:t>)</a:t>
            </a:r>
          </a:p>
          <a:p>
            <a:pPr lvl="1"/>
            <a:r>
              <a:rPr lang="en-US" dirty="0" err="1"/>
              <a:t>Diapositiva</a:t>
            </a:r>
            <a:r>
              <a:rPr lang="en-US" dirty="0"/>
              <a:t> 2: </a:t>
            </a:r>
            <a:r>
              <a:rPr lang="en-US" dirty="0" err="1"/>
              <a:t>Esquema</a:t>
            </a:r>
            <a:r>
              <a:rPr lang="en-US" dirty="0"/>
              <a:t> de la </a:t>
            </a:r>
            <a:r>
              <a:rPr lang="en-US" dirty="0" err="1"/>
              <a:t>presentación</a:t>
            </a:r>
            <a:endParaRPr lang="en-US" dirty="0"/>
          </a:p>
          <a:p>
            <a:pPr lvl="1"/>
            <a:r>
              <a:rPr lang="en-US" dirty="0" err="1"/>
              <a:t>Diapositiva</a:t>
            </a:r>
            <a:r>
              <a:rPr lang="en-US" dirty="0"/>
              <a:t> 3: Proyecto de campo 1</a:t>
            </a:r>
          </a:p>
        </p:txBody>
      </p:sp>
      <p:sp>
        <p:nvSpPr>
          <p:cNvPr id="3" name="Title 2">
            <a:extLst>
              <a:ext uri="{FF2B5EF4-FFF2-40B4-BE49-F238E27FC236}">
                <a16:creationId xmlns:a16="http://schemas.microsoft.com/office/drawing/2014/main" id="{07AFB0F5-4E62-C31E-AECC-6ABBC1C331EA}"/>
              </a:ext>
            </a:extLst>
          </p:cNvPr>
          <p:cNvSpPr>
            <a:spLocks noGrp="1"/>
          </p:cNvSpPr>
          <p:nvPr>
            <p:ph type="title"/>
          </p:nvPr>
        </p:nvSpPr>
        <p:spPr/>
        <p:txBody>
          <a:bodyPr/>
          <a:lstStyle/>
          <a:p>
            <a:r>
              <a:rPr lang="en-US" dirty="0" err="1"/>
              <a:t>Añadir</a:t>
            </a:r>
            <a:r>
              <a:rPr lang="en-US" dirty="0"/>
              <a:t> </a:t>
            </a:r>
            <a:r>
              <a:rPr lang="en-US" dirty="0" err="1"/>
              <a:t>títulos</a:t>
            </a:r>
            <a:r>
              <a:rPr lang="en-US" dirty="0"/>
              <a:t> de </a:t>
            </a:r>
            <a:r>
              <a:rPr lang="en-US" dirty="0" err="1"/>
              <a:t>diapositivas</a:t>
            </a:r>
            <a:r>
              <a:rPr lang="en-US" dirty="0"/>
              <a:t> (1/2)</a:t>
            </a:r>
          </a:p>
        </p:txBody>
      </p:sp>
      <p:pic>
        <p:nvPicPr>
          <p:cNvPr id="7" name="Picture 6">
            <a:extLst>
              <a:ext uri="{FF2B5EF4-FFF2-40B4-BE49-F238E27FC236}">
                <a16:creationId xmlns:a16="http://schemas.microsoft.com/office/drawing/2014/main" id="{3FCBA9AD-4222-3134-083D-9F463927DE0D}"/>
              </a:ext>
            </a:extLst>
          </p:cNvPr>
          <p:cNvPicPr>
            <a:picLocks noChangeAspect="1"/>
          </p:cNvPicPr>
          <p:nvPr/>
        </p:nvPicPr>
        <p:blipFill rotWithShape="1">
          <a:blip r:embed="rId3"/>
          <a:srcRect r="17900"/>
          <a:stretch/>
        </p:blipFill>
        <p:spPr>
          <a:xfrm>
            <a:off x="775079" y="1447800"/>
            <a:ext cx="4686300" cy="1568991"/>
          </a:xfrm>
          <a:prstGeom prst="rect">
            <a:avLst/>
          </a:prstGeom>
          <a:ln>
            <a:solidFill>
              <a:schemeClr val="tx1"/>
            </a:solidFill>
          </a:ln>
        </p:spPr>
      </p:pic>
      <p:pic>
        <p:nvPicPr>
          <p:cNvPr id="11" name="Picture 10">
            <a:extLst>
              <a:ext uri="{FF2B5EF4-FFF2-40B4-BE49-F238E27FC236}">
                <a16:creationId xmlns:a16="http://schemas.microsoft.com/office/drawing/2014/main" id="{21340F4F-3A24-0F3C-4254-58516D2D77A7}"/>
              </a:ext>
            </a:extLst>
          </p:cNvPr>
          <p:cNvPicPr>
            <a:picLocks noChangeAspect="1"/>
          </p:cNvPicPr>
          <p:nvPr/>
        </p:nvPicPr>
        <p:blipFill>
          <a:blip r:embed="rId4"/>
          <a:stretch>
            <a:fillRect/>
          </a:stretch>
        </p:blipFill>
        <p:spPr>
          <a:xfrm>
            <a:off x="800100" y="3207291"/>
            <a:ext cx="4686300" cy="1568991"/>
          </a:xfrm>
          <a:prstGeom prst="rect">
            <a:avLst/>
          </a:prstGeom>
          <a:ln>
            <a:solidFill>
              <a:schemeClr val="tx1"/>
            </a:solidFill>
          </a:ln>
        </p:spPr>
      </p:pic>
      <p:sp>
        <p:nvSpPr>
          <p:cNvPr id="12" name="Rectangle 11">
            <a:extLst>
              <a:ext uri="{FF2B5EF4-FFF2-40B4-BE49-F238E27FC236}">
                <a16:creationId xmlns:a16="http://schemas.microsoft.com/office/drawing/2014/main" id="{717CA0F3-2CE7-DC34-CB98-DF3B244D5B35}"/>
              </a:ext>
            </a:extLst>
          </p:cNvPr>
          <p:cNvSpPr/>
          <p:nvPr/>
        </p:nvSpPr>
        <p:spPr>
          <a:xfrm>
            <a:off x="3505200" y="2057400"/>
            <a:ext cx="1752600" cy="64008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372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0A1DB5-17C3-E92A-983E-5848343FBDA5}"/>
              </a:ext>
            </a:extLst>
          </p:cNvPr>
          <p:cNvSpPr>
            <a:spLocks noGrp="1"/>
          </p:cNvSpPr>
          <p:nvPr>
            <p:ph sz="half" idx="2"/>
          </p:nvPr>
        </p:nvSpPr>
        <p:spPr>
          <a:xfrm>
            <a:off x="5186312" y="1503210"/>
            <a:ext cx="6853287" cy="4639309"/>
          </a:xfrm>
        </p:spPr>
        <p:txBody>
          <a:bodyPr/>
          <a:lstStyle/>
          <a:p>
            <a:pPr marL="514350" indent="-514350">
              <a:lnSpc>
                <a:spcPct val="200000"/>
              </a:lnSpc>
              <a:buFont typeface="+mj-lt"/>
              <a:buAutoNum type="arabicPeriod"/>
            </a:pPr>
            <a:r>
              <a:rPr lang="es-GT" sz="2800" b="1" u="sng" noProof="0" dirty="0"/>
              <a:t>Diapositiva</a:t>
            </a:r>
            <a:r>
              <a:rPr lang="es-GT" b="1" u="sng" noProof="0" dirty="0"/>
              <a:t> de Título</a:t>
            </a:r>
            <a:r>
              <a:rPr lang="es-GT" sz="2800" b="1" u="sng" noProof="0" dirty="0"/>
              <a:t> </a:t>
            </a:r>
            <a:r>
              <a:rPr lang="es-GT" sz="2800" b="1" noProof="0" dirty="0"/>
              <a:t>- </a:t>
            </a:r>
            <a:r>
              <a:rPr lang="es-GT" sz="2800" noProof="0" dirty="0"/>
              <a:t>Sin título</a:t>
            </a:r>
          </a:p>
          <a:p>
            <a:pPr marL="514350" indent="-514350">
              <a:lnSpc>
                <a:spcPct val="200000"/>
              </a:lnSpc>
              <a:buFont typeface="+mj-lt"/>
              <a:buAutoNum type="arabicPeriod"/>
            </a:pPr>
            <a:endParaRPr lang="es-GT" sz="2800" noProof="0" dirty="0"/>
          </a:p>
          <a:p>
            <a:pPr marL="514350" indent="-514350">
              <a:buFont typeface="+mj-lt"/>
              <a:buAutoNum type="arabicPeriod"/>
            </a:pPr>
            <a:r>
              <a:rPr lang="es-GT" sz="2800" b="1" noProof="0" dirty="0"/>
              <a:t>Diapositiva Encabezado</a:t>
            </a:r>
            <a:r>
              <a:rPr lang="es-GT" b="1" noProof="0" dirty="0"/>
              <a:t> de Sección </a:t>
            </a:r>
            <a:r>
              <a:rPr lang="es-GT" sz="2800" b="1" noProof="0" dirty="0"/>
              <a:t>- </a:t>
            </a:r>
            <a:r>
              <a:rPr lang="es-GT" sz="2800" noProof="0" dirty="0"/>
              <a:t>Esquema de la presentación</a:t>
            </a:r>
          </a:p>
          <a:p>
            <a:pPr marL="514350" indent="-514350">
              <a:buFont typeface="+mj-lt"/>
              <a:buAutoNum type="arabicPeriod"/>
            </a:pPr>
            <a:endParaRPr lang="es-GT" sz="2800" noProof="0" dirty="0"/>
          </a:p>
          <a:p>
            <a:pPr marL="514350" indent="-514350">
              <a:buFont typeface="+mj-lt"/>
              <a:buAutoNum type="arabicPeriod"/>
            </a:pPr>
            <a:r>
              <a:rPr lang="es-GT" b="1" noProof="0" dirty="0"/>
              <a:t>Diapositiva Encabezado de Sección</a:t>
            </a:r>
            <a:r>
              <a:rPr lang="es-GT" sz="2800" b="1" noProof="0" dirty="0"/>
              <a:t>- </a:t>
            </a:r>
            <a:r>
              <a:rPr lang="es-GT" sz="2800" noProof="0" dirty="0"/>
              <a:t>Proyecto de campo 1 </a:t>
            </a:r>
          </a:p>
        </p:txBody>
      </p:sp>
      <p:sp>
        <p:nvSpPr>
          <p:cNvPr id="2" name="Title 1">
            <a:extLst>
              <a:ext uri="{FF2B5EF4-FFF2-40B4-BE49-F238E27FC236}">
                <a16:creationId xmlns:a16="http://schemas.microsoft.com/office/drawing/2014/main" id="{A3BE3B6F-6C91-5979-970C-FCC540298AC4}"/>
              </a:ext>
            </a:extLst>
          </p:cNvPr>
          <p:cNvSpPr>
            <a:spLocks noGrp="1"/>
          </p:cNvSpPr>
          <p:nvPr>
            <p:ph type="title"/>
          </p:nvPr>
        </p:nvSpPr>
        <p:spPr/>
        <p:txBody>
          <a:bodyPr/>
          <a:lstStyle/>
          <a:p>
            <a:r>
              <a:rPr lang="en-US" dirty="0" err="1"/>
              <a:t>Añadir</a:t>
            </a:r>
            <a:r>
              <a:rPr lang="en-US" dirty="0"/>
              <a:t> </a:t>
            </a:r>
            <a:r>
              <a:rPr lang="en-US" dirty="0" err="1"/>
              <a:t>títulos</a:t>
            </a:r>
            <a:r>
              <a:rPr lang="en-US" dirty="0"/>
              <a:t> de </a:t>
            </a:r>
            <a:r>
              <a:rPr lang="en-US" dirty="0" err="1"/>
              <a:t>diapositivas</a:t>
            </a:r>
            <a:r>
              <a:rPr lang="en-US" dirty="0"/>
              <a:t> (2/2)</a:t>
            </a:r>
          </a:p>
        </p:txBody>
      </p:sp>
      <p:pic>
        <p:nvPicPr>
          <p:cNvPr id="5" name="Picture 4">
            <a:extLst>
              <a:ext uri="{FF2B5EF4-FFF2-40B4-BE49-F238E27FC236}">
                <a16:creationId xmlns:a16="http://schemas.microsoft.com/office/drawing/2014/main" id="{BD827CC9-4F83-FD2C-4DCD-2541C6685016}"/>
              </a:ext>
            </a:extLst>
          </p:cNvPr>
          <p:cNvPicPr>
            <a:picLocks noChangeAspect="1"/>
          </p:cNvPicPr>
          <p:nvPr/>
        </p:nvPicPr>
        <p:blipFill>
          <a:blip r:embed="rId3"/>
          <a:stretch>
            <a:fillRect/>
          </a:stretch>
        </p:blipFill>
        <p:spPr>
          <a:xfrm>
            <a:off x="842913" y="4736714"/>
            <a:ext cx="4033887" cy="1647589"/>
          </a:xfrm>
          <a:prstGeom prst="rect">
            <a:avLst/>
          </a:prstGeom>
          <a:ln>
            <a:solidFill>
              <a:schemeClr val="tx1"/>
            </a:solidFill>
          </a:ln>
        </p:spPr>
      </p:pic>
      <p:pic>
        <p:nvPicPr>
          <p:cNvPr id="7" name="Picture 6">
            <a:extLst>
              <a:ext uri="{FF2B5EF4-FFF2-40B4-BE49-F238E27FC236}">
                <a16:creationId xmlns:a16="http://schemas.microsoft.com/office/drawing/2014/main" id="{85C91EAC-C7B0-FB3A-A901-54FA804F5CC2}"/>
              </a:ext>
            </a:extLst>
          </p:cNvPr>
          <p:cNvPicPr>
            <a:picLocks noChangeAspect="1"/>
          </p:cNvPicPr>
          <p:nvPr/>
        </p:nvPicPr>
        <p:blipFill rotWithShape="1">
          <a:blip r:embed="rId4"/>
          <a:srcRect l="1769" t="-662" b="662"/>
          <a:stretch/>
        </p:blipFill>
        <p:spPr>
          <a:xfrm>
            <a:off x="838200" y="3119712"/>
            <a:ext cx="4038600" cy="1545333"/>
          </a:xfrm>
          <a:prstGeom prst="rect">
            <a:avLst/>
          </a:prstGeom>
          <a:ln>
            <a:solidFill>
              <a:schemeClr val="tx1"/>
            </a:solidFill>
          </a:ln>
        </p:spPr>
      </p:pic>
      <p:pic>
        <p:nvPicPr>
          <p:cNvPr id="10" name="Picture 9">
            <a:extLst>
              <a:ext uri="{FF2B5EF4-FFF2-40B4-BE49-F238E27FC236}">
                <a16:creationId xmlns:a16="http://schemas.microsoft.com/office/drawing/2014/main" id="{816D7278-37CE-6511-F61D-CBAA0D823E38}"/>
              </a:ext>
            </a:extLst>
          </p:cNvPr>
          <p:cNvPicPr>
            <a:picLocks noChangeAspect="1"/>
          </p:cNvPicPr>
          <p:nvPr/>
        </p:nvPicPr>
        <p:blipFill>
          <a:blip r:embed="rId5"/>
          <a:stretch>
            <a:fillRect/>
          </a:stretch>
        </p:blipFill>
        <p:spPr>
          <a:xfrm>
            <a:off x="842913" y="1503210"/>
            <a:ext cx="4038600" cy="1544833"/>
          </a:xfrm>
          <a:prstGeom prst="rect">
            <a:avLst/>
          </a:prstGeom>
          <a:ln>
            <a:solidFill>
              <a:schemeClr val="tx1"/>
            </a:solidFill>
          </a:ln>
        </p:spPr>
      </p:pic>
    </p:spTree>
    <p:extLst>
      <p:ext uri="{BB962C8B-B14F-4D97-AF65-F5344CB8AC3E}">
        <p14:creationId xmlns:p14="http://schemas.microsoft.com/office/powerpoint/2010/main" val="694465384"/>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17A8EC-2D14-405F-9D46-405B69D9B7BE}"/>
</file>

<file path=customXml/itemProps2.xml><?xml version="1.0" encoding="utf-8"?>
<ds:datastoreItem xmlns:ds="http://schemas.openxmlformats.org/officeDocument/2006/customXml" ds:itemID="{8EE4817D-D4DD-4392-BB32-5BBFF580D444}">
  <ds:schemaRefs>
    <ds:schemaRef ds:uri="52ff0146-47b4-4d51-8c1c-03266fcd63a2"/>
    <ds:schemaRef ds:uri="cd03f174-a395-49eb-8ee9-8d943e22f40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D9D1A3F-90D1-4C43-BF7F-5D8A79CF90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1112</TotalTime>
  <Words>6630</Words>
  <Application>Microsoft Office PowerPoint</Application>
  <PresentationFormat>Widescreen</PresentationFormat>
  <Paragraphs>904</Paragraphs>
  <Slides>45</Slides>
  <Notes>45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45</vt:i4>
      </vt:variant>
    </vt:vector>
  </HeadingPairs>
  <TitlesOfParts>
    <vt:vector size="58" baseType="lpstr">
      <vt:lpstr>Arial</vt:lpstr>
      <vt:lpstr>Arial  </vt:lpstr>
      <vt:lpstr>Arial Black</vt:lpstr>
      <vt:lpstr>Arial Re</vt:lpstr>
      <vt:lpstr>Calibri</vt:lpstr>
      <vt:lpstr>Comic Sans MS</vt:lpstr>
      <vt:lpstr>Franklin Gothic Medium</vt:lpstr>
      <vt:lpstr>Franklin Gothic Medium Cond</vt:lpstr>
      <vt:lpstr>Myriad Pro</vt:lpstr>
      <vt:lpstr>Tahoma</vt:lpstr>
      <vt:lpstr>Times New Roman</vt:lpstr>
      <vt:lpstr>Wingdings</vt:lpstr>
      <vt:lpstr>Spanish_Template_12_6_2024</vt:lpstr>
      <vt:lpstr>PowerPoint Presentation</vt:lpstr>
      <vt:lpstr>PowerPoint Presentation</vt:lpstr>
      <vt:lpstr>PowerPoint Presentation</vt:lpstr>
      <vt:lpstr>Contenido de la sesión</vt:lpstr>
      <vt:lpstr>Usando PPT</vt:lpstr>
      <vt:lpstr>Abrir y crear una nueva presentación</vt:lpstr>
      <vt:lpstr>Añadir nuevas diapositivas - Diapositivas de encabezado de sección</vt:lpstr>
      <vt:lpstr>Añadir títulos de diapositivas (1/2)</vt:lpstr>
      <vt:lpstr>Añadir títulos de diapositivas (2/2)</vt:lpstr>
      <vt:lpstr>Añadir nuevas diapositivas - Diapositivas de título y de contenido</vt:lpstr>
      <vt:lpstr>Añadir títulos de diapositivas</vt:lpstr>
      <vt:lpstr>Creación y adición de títulos a  nuevas diapositivas</vt:lpstr>
      <vt:lpstr>Reordenar diapositivas</vt:lpstr>
      <vt:lpstr>Guarde su presentación</vt:lpstr>
      <vt:lpstr>Listas numeradas y con viñetas (1/3)</vt:lpstr>
      <vt:lpstr>Listas numeradas y con viñetas (2/3)</vt:lpstr>
      <vt:lpstr>Listas numeradas y con viñetas (3/3)</vt:lpstr>
      <vt:lpstr>Insertar cuadros de texto (1/3)</vt:lpstr>
      <vt:lpstr>Insertar cuadros de texto (2/3)</vt:lpstr>
      <vt:lpstr>Insertar cuadros de texto (3/3)</vt:lpstr>
      <vt:lpstr>Ejercicio A</vt:lpstr>
      <vt:lpstr>Tablas y gráficos (1/4)</vt:lpstr>
      <vt:lpstr>Tablas y gráficos (2/4)</vt:lpstr>
      <vt:lpstr>Tablas y gráficos (3/4)</vt:lpstr>
      <vt:lpstr>Tablas y gráficos (4/4)</vt:lpstr>
      <vt:lpstr>Uso de imágenes (1/2)</vt:lpstr>
      <vt:lpstr>Uso de imágenes (2/2)</vt:lpstr>
      <vt:lpstr>Ejercicio B</vt:lpstr>
      <vt:lpstr>Ajuste las diapositivas para mayor claridad e impacto (1/11)</vt:lpstr>
      <vt:lpstr>Ajuste las diapositivas para mayor claridad e impacto (2/11)</vt:lpstr>
      <vt:lpstr>¿Qué problema tiene esta diapositiva?</vt:lpstr>
      <vt:lpstr>Ajuste las diapositivas para mayor claridad e impacto (3/11)</vt:lpstr>
      <vt:lpstr>Ajuste las diapositivas para mayor claridad e impacto (4/11)</vt:lpstr>
      <vt:lpstr>Ajuste las diapositivas para mayor claridad e impacto (5/11)</vt:lpstr>
      <vt:lpstr>Ajuste las diapositivas para mayor claridad e impacto (6/11)</vt:lpstr>
      <vt:lpstr>Ajuste las diapositivas para mayor claridad e impacto (7/11)</vt:lpstr>
      <vt:lpstr>Ajuste las diapositivas para mayor claridad e impacto (8/11)</vt:lpstr>
      <vt:lpstr>Ajuste las diapositivas para mayor claridad e impacto (9/11)</vt:lpstr>
      <vt:lpstr>Ajuste las diapositivas para mayor claridad e impacto (10/11)</vt:lpstr>
      <vt:lpstr>¿Qué problema tiene esta diapositiva?</vt:lpstr>
      <vt:lpstr>Tabla revisada</vt:lpstr>
      <vt:lpstr>Ajuste las diapositivas para mayor claridad e impacto (11/11)</vt:lpstr>
      <vt:lpstr>PowerPoint Presentation</vt:lpstr>
      <vt:lpstr>Conclusión</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docId:FFEE5AF40CD6874471F9E9A7D8271231</cp:keywords>
  <cp:lastModifiedBy>Gallagher, Darby (CDC/GHC/DGHP)</cp:lastModifiedBy>
  <cp:revision>25</cp:revision>
  <cp:lastPrinted>2019-05-08T21:06:41Z</cp:lastPrinted>
  <dcterms:created xsi:type="dcterms:W3CDTF">2005-08-29T16:54:09Z</dcterms:created>
  <dcterms:modified xsi:type="dcterms:W3CDTF">2026-03-10T20:49:51Z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2022-05-19T14:25:06Z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919f3267-f6e8-43b5-a328-9519399fc254</vt:lpwstr>
  </property>
  <property fmtid="{D5CDD505-2E9C-101B-9397-08002B2CF9AE}" pid="9" name="MSIP_Label_7b94a7b8-f06c-4dfe-bdcc-9b548fd58c31_ContentBits">
    <vt:lpwstr>0</vt:lpwstr>
  </property>
  <property fmtid="{D5CDD505-2E9C-101B-9397-08002B2CF9AE}" pid="10" name="MediaServiceImageTags">
    <vt:lpwstr/>
  </property>
</Properties>
</file>